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7" r:id="rId1"/>
  </p:sldMasterIdLst>
  <p:handoutMasterIdLst>
    <p:handoutMasterId r:id="rId66"/>
  </p:handoutMasterIdLst>
  <p:sldIdLst>
    <p:sldId id="256" r:id="rId2"/>
    <p:sldId id="257" r:id="rId3"/>
    <p:sldId id="258" r:id="rId4"/>
    <p:sldId id="269" r:id="rId5"/>
    <p:sldId id="315" r:id="rId6"/>
    <p:sldId id="310" r:id="rId7"/>
    <p:sldId id="311" r:id="rId8"/>
    <p:sldId id="259" r:id="rId9"/>
    <p:sldId id="281" r:id="rId10"/>
    <p:sldId id="273" r:id="rId11"/>
    <p:sldId id="316" r:id="rId12"/>
    <p:sldId id="308" r:id="rId13"/>
    <p:sldId id="309" r:id="rId14"/>
    <p:sldId id="314" r:id="rId15"/>
    <p:sldId id="302" r:id="rId16"/>
    <p:sldId id="303" r:id="rId17"/>
    <p:sldId id="260" r:id="rId18"/>
    <p:sldId id="275" r:id="rId19"/>
    <p:sldId id="318" r:id="rId20"/>
    <p:sldId id="282" r:id="rId21"/>
    <p:sldId id="299" r:id="rId22"/>
    <p:sldId id="312" r:id="rId23"/>
    <p:sldId id="270" r:id="rId24"/>
    <p:sldId id="277" r:id="rId25"/>
    <p:sldId id="274" r:id="rId26"/>
    <p:sldId id="276" r:id="rId27"/>
    <p:sldId id="283" r:id="rId28"/>
    <p:sldId id="301" r:id="rId29"/>
    <p:sldId id="284" r:id="rId30"/>
    <p:sldId id="317" r:id="rId31"/>
    <p:sldId id="300" r:id="rId32"/>
    <p:sldId id="262" r:id="rId33"/>
    <p:sldId id="278" r:id="rId34"/>
    <p:sldId id="288" r:id="rId35"/>
    <p:sldId id="320" r:id="rId36"/>
    <p:sldId id="296" r:id="rId37"/>
    <p:sldId id="319" r:id="rId38"/>
    <p:sldId id="313" r:id="rId39"/>
    <p:sldId id="263" r:id="rId40"/>
    <p:sldId id="264" r:id="rId41"/>
    <p:sldId id="328" r:id="rId42"/>
    <p:sldId id="285" r:id="rId43"/>
    <p:sldId id="272" r:id="rId44"/>
    <p:sldId id="323" r:id="rId45"/>
    <p:sldId id="326" r:id="rId46"/>
    <p:sldId id="324" r:id="rId47"/>
    <p:sldId id="305" r:id="rId48"/>
    <p:sldId id="327" r:id="rId49"/>
    <p:sldId id="321" r:id="rId50"/>
    <p:sldId id="280" r:id="rId51"/>
    <p:sldId id="329" r:id="rId52"/>
    <p:sldId id="265" r:id="rId53"/>
    <p:sldId id="297" r:id="rId54"/>
    <p:sldId id="306" r:id="rId55"/>
    <p:sldId id="266" r:id="rId56"/>
    <p:sldId id="298" r:id="rId57"/>
    <p:sldId id="267" r:id="rId58"/>
    <p:sldId id="286" r:id="rId59"/>
    <p:sldId id="290" r:id="rId60"/>
    <p:sldId id="291" r:id="rId61"/>
    <p:sldId id="293" r:id="rId62"/>
    <p:sldId id="322" r:id="rId63"/>
    <p:sldId id="325" r:id="rId64"/>
    <p:sldId id="268"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66"/>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58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58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58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2D4421-83AB-479B-BEDB-F91CFEC33482}" type="slidenum">
              <a:rPr lang="en-US" altLang="en-US"/>
              <a:pPr>
                <a:defRPr/>
              </a:pPr>
              <a:t>‹#›</a:t>
            </a:fld>
            <a:endParaRPr lang="en-US" altLang="en-US"/>
          </a:p>
        </p:txBody>
      </p:sp>
    </p:spTree>
    <p:extLst>
      <p:ext uri="{BB962C8B-B14F-4D97-AF65-F5344CB8AC3E}">
        <p14:creationId xmlns:p14="http://schemas.microsoft.com/office/powerpoint/2010/main" val="6609849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C0E06A-AA03-4653-92CF-8010863EF2FB}" type="slidenum">
              <a:rPr lang="en-US" altLang="en-US"/>
              <a:pPr>
                <a:defRPr/>
              </a:pPr>
              <a:t>‹#›</a:t>
            </a:fld>
            <a:endParaRPr lang="en-US" altLang="en-US"/>
          </a:p>
        </p:txBody>
      </p:sp>
    </p:spTree>
    <p:extLst>
      <p:ext uri="{BB962C8B-B14F-4D97-AF65-F5344CB8AC3E}">
        <p14:creationId xmlns:p14="http://schemas.microsoft.com/office/powerpoint/2010/main" val="89828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Slate-V2-SD-pano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538" y="539750"/>
            <a:ext cx="76549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54" y="4565255"/>
            <a:ext cx="7766495" cy="543472"/>
          </a:xfrm>
        </p:spPr>
        <p:txBody>
          <a:bodyPr anchor="b"/>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5108728"/>
            <a:ext cx="776532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2AAC0EA-2EDC-4BD1-9ACB-868DFF04268C}" type="slidenum">
              <a:rPr lang="en-US" altLang="en-US"/>
              <a:pPr>
                <a:defRPr/>
              </a:pPr>
              <a:t>‹#›</a:t>
            </a:fld>
            <a:endParaRPr lang="en-US" altLang="en-US"/>
          </a:p>
        </p:txBody>
      </p:sp>
    </p:spTree>
    <p:extLst>
      <p:ext uri="{BB962C8B-B14F-4D97-AF65-F5344CB8AC3E}">
        <p14:creationId xmlns:p14="http://schemas.microsoft.com/office/powerpoint/2010/main" val="425109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68B271-3D21-40A9-860E-1F24A6C09631}" type="slidenum">
              <a:rPr lang="en-US" altLang="en-US"/>
              <a:pPr>
                <a:defRPr/>
              </a:pPr>
              <a:t>‹#›</a:t>
            </a:fld>
            <a:endParaRPr lang="en-US" altLang="en-US"/>
          </a:p>
        </p:txBody>
      </p:sp>
    </p:spTree>
    <p:extLst>
      <p:ext uri="{BB962C8B-B14F-4D97-AF65-F5344CB8AC3E}">
        <p14:creationId xmlns:p14="http://schemas.microsoft.com/office/powerpoint/2010/main" val="70784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27063" y="873125"/>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827963" y="29337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C96E2A8A-4BAD-4162-AA4F-0A83A28C85C8}" type="slidenum">
              <a:rPr lang="en-US" altLang="en-US"/>
              <a:pPr>
                <a:defRPr/>
              </a:pPr>
              <a:t>‹#›</a:t>
            </a:fld>
            <a:endParaRPr lang="en-US" altLang="en-US"/>
          </a:p>
        </p:txBody>
      </p:sp>
    </p:spTree>
    <p:extLst>
      <p:ext uri="{BB962C8B-B14F-4D97-AF65-F5344CB8AC3E}">
        <p14:creationId xmlns:p14="http://schemas.microsoft.com/office/powerpoint/2010/main" val="403225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2DE408-D9B1-4ECC-97A0-5617B427DC81}" type="slidenum">
              <a:rPr lang="en-US" altLang="en-US"/>
              <a:pPr>
                <a:defRPr/>
              </a:pPr>
              <a:t>‹#›</a:t>
            </a:fld>
            <a:endParaRPr lang="en-US" altLang="en-US"/>
          </a:p>
        </p:txBody>
      </p:sp>
    </p:spTree>
    <p:extLst>
      <p:ext uri="{BB962C8B-B14F-4D97-AF65-F5344CB8AC3E}">
        <p14:creationId xmlns:p14="http://schemas.microsoft.com/office/powerpoint/2010/main" val="353133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5DC597CD-72B3-48C9-8139-3718735047C9}" type="slidenum">
              <a:rPr lang="en-US" altLang="en-US"/>
              <a:pPr>
                <a:defRPr/>
              </a:pPr>
              <a:t>‹#›</a:t>
            </a:fld>
            <a:endParaRPr lang="en-US" altLang="en-US"/>
          </a:p>
        </p:txBody>
      </p:sp>
    </p:spTree>
    <p:extLst>
      <p:ext uri="{BB962C8B-B14F-4D97-AF65-F5344CB8AC3E}">
        <p14:creationId xmlns:p14="http://schemas.microsoft.com/office/powerpoint/2010/main" val="195438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6" descr="Slate-V2-S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3" y="1825625"/>
            <a:ext cx="252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late-V2-S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1825625"/>
            <a:ext cx="252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late-V2-S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75" y="1825625"/>
            <a:ext cx="252888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46" y="4480369"/>
            <a:ext cx="2475738"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75" y="4480368"/>
            <a:ext cx="2476753"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4929" y="4480366"/>
            <a:ext cx="2475738"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2"/>
          <p:cNvSpPr>
            <a:spLocks noGrp="1"/>
          </p:cNvSpPr>
          <p:nvPr>
            <p:ph type="dt" sz="half" idx="23"/>
          </p:nvPr>
        </p:nvSpPr>
        <p:spPr/>
        <p:txBody>
          <a:bodyPr/>
          <a:lstStyle>
            <a:lvl1pPr>
              <a:defRPr/>
            </a:lvl1pPr>
          </a:lstStyle>
          <a:p>
            <a:pPr>
              <a:defRPr/>
            </a:pPr>
            <a:endParaRPr lang="en-US"/>
          </a:p>
        </p:txBody>
      </p:sp>
      <p:sp>
        <p:nvSpPr>
          <p:cNvPr id="16" name="Footer Placeholder 3"/>
          <p:cNvSpPr>
            <a:spLocks noGrp="1"/>
          </p:cNvSpPr>
          <p:nvPr>
            <p:ph type="ftr" sz="quarter" idx="24"/>
          </p:nvPr>
        </p:nvSpPr>
        <p:spPr/>
        <p:txBody>
          <a:bodyPr/>
          <a:lstStyle>
            <a:lvl1pPr>
              <a:defRPr/>
            </a:lvl1pPr>
          </a:lstStyle>
          <a:p>
            <a:pPr>
              <a:defRPr/>
            </a:pPr>
            <a:endParaRPr lang="en-US"/>
          </a:p>
        </p:txBody>
      </p:sp>
      <p:sp>
        <p:nvSpPr>
          <p:cNvPr id="17" name="Slide Number Placeholder 4"/>
          <p:cNvSpPr>
            <a:spLocks noGrp="1"/>
          </p:cNvSpPr>
          <p:nvPr>
            <p:ph type="sldNum" sz="quarter" idx="25"/>
          </p:nvPr>
        </p:nvSpPr>
        <p:spPr/>
        <p:txBody>
          <a:bodyPr/>
          <a:lstStyle>
            <a:lvl1pPr>
              <a:defRPr/>
            </a:lvl1pPr>
          </a:lstStyle>
          <a:p>
            <a:pPr>
              <a:defRPr/>
            </a:pPr>
            <a:fld id="{47508FBD-890B-4231-ACC1-C9F324433688}" type="slidenum">
              <a:rPr lang="en-US" altLang="en-US"/>
              <a:pPr>
                <a:defRPr/>
              </a:pPr>
              <a:t>‹#›</a:t>
            </a:fld>
            <a:endParaRPr lang="en-US" altLang="en-US"/>
          </a:p>
        </p:txBody>
      </p:sp>
    </p:spTree>
    <p:extLst>
      <p:ext uri="{BB962C8B-B14F-4D97-AF65-F5344CB8AC3E}">
        <p14:creationId xmlns:p14="http://schemas.microsoft.com/office/powerpoint/2010/main" val="307202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58CE0F-61A6-4DAC-88A9-D23D452B60D9}" type="slidenum">
              <a:rPr lang="en-US" altLang="en-US"/>
              <a:pPr>
                <a:defRPr/>
              </a:pPr>
              <a:t>‹#›</a:t>
            </a:fld>
            <a:endParaRPr lang="en-US" altLang="en-US"/>
          </a:p>
        </p:txBody>
      </p:sp>
    </p:spTree>
    <p:extLst>
      <p:ext uri="{BB962C8B-B14F-4D97-AF65-F5344CB8AC3E}">
        <p14:creationId xmlns:p14="http://schemas.microsoft.com/office/powerpoint/2010/main" val="402964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C92469-785E-450E-9BD6-4215EBD87651}" type="slidenum">
              <a:rPr lang="en-US" altLang="en-US"/>
              <a:pPr>
                <a:defRPr/>
              </a:pPr>
              <a:t>‹#›</a:t>
            </a:fld>
            <a:endParaRPr lang="en-US" altLang="en-US"/>
          </a:p>
        </p:txBody>
      </p:sp>
    </p:spTree>
    <p:extLst>
      <p:ext uri="{BB962C8B-B14F-4D97-AF65-F5344CB8AC3E}">
        <p14:creationId xmlns:p14="http://schemas.microsoft.com/office/powerpoint/2010/main" val="231156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302125"/>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29647D-D9A5-4DDC-A00F-4096CE56C056}" type="slidenum">
              <a:rPr lang="en-US" altLang="en-US"/>
              <a:pPr>
                <a:defRPr/>
              </a:pPr>
              <a:t>‹#›</a:t>
            </a:fld>
            <a:endParaRPr lang="en-US" altLang="en-US"/>
          </a:p>
        </p:txBody>
      </p:sp>
    </p:spTree>
    <p:extLst>
      <p:ext uri="{BB962C8B-B14F-4D97-AF65-F5344CB8AC3E}">
        <p14:creationId xmlns:p14="http://schemas.microsoft.com/office/powerpoint/2010/main" val="101840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9048FD-CB57-4F3A-897A-FCB2F518DBC6}" type="slidenum">
              <a:rPr lang="en-US" altLang="en-US"/>
              <a:pPr>
                <a:defRPr/>
              </a:pPr>
              <a:t>‹#›</a:t>
            </a:fld>
            <a:endParaRPr lang="en-US" altLang="en-US"/>
          </a:p>
        </p:txBody>
      </p:sp>
    </p:spTree>
    <p:extLst>
      <p:ext uri="{BB962C8B-B14F-4D97-AF65-F5344CB8AC3E}">
        <p14:creationId xmlns:p14="http://schemas.microsoft.com/office/powerpoint/2010/main" val="27506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D54DC-CC1D-48C9-9FD8-95BF245C1D06}" type="slidenum">
              <a:rPr lang="en-US" altLang="en-US"/>
              <a:pPr>
                <a:defRPr/>
              </a:pPr>
              <a:t>‹#›</a:t>
            </a:fld>
            <a:endParaRPr lang="en-US" altLang="en-US"/>
          </a:p>
        </p:txBody>
      </p:sp>
    </p:spTree>
    <p:extLst>
      <p:ext uri="{BB962C8B-B14F-4D97-AF65-F5344CB8AC3E}">
        <p14:creationId xmlns:p14="http://schemas.microsoft.com/office/powerpoint/2010/main" val="426181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562343-1068-4BCA-A4C5-9C84BDD0A417}" type="slidenum">
              <a:rPr lang="en-US" altLang="en-US"/>
              <a:pPr>
                <a:defRPr/>
              </a:pPr>
              <a:t>‹#›</a:t>
            </a:fld>
            <a:endParaRPr lang="en-US" altLang="en-US"/>
          </a:p>
        </p:txBody>
      </p:sp>
    </p:spTree>
    <p:extLst>
      <p:ext uri="{BB962C8B-B14F-4D97-AF65-F5344CB8AC3E}">
        <p14:creationId xmlns:p14="http://schemas.microsoft.com/office/powerpoint/2010/main" val="231674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ate-V2-SD-comp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70063"/>
            <a:ext cx="3786188"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ate-V2-SD-comp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1770063"/>
            <a:ext cx="378777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E21F36A7-2E76-4735-8342-D1FFA9E12031}" type="slidenum">
              <a:rPr lang="en-US" altLang="en-US"/>
              <a:pPr>
                <a:defRPr/>
              </a:pPr>
              <a:t>‹#›</a:t>
            </a:fld>
            <a:endParaRPr lang="en-US" altLang="en-US"/>
          </a:p>
        </p:txBody>
      </p:sp>
    </p:spTree>
    <p:extLst>
      <p:ext uri="{BB962C8B-B14F-4D97-AF65-F5344CB8AC3E}">
        <p14:creationId xmlns:p14="http://schemas.microsoft.com/office/powerpoint/2010/main" val="45428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249B01-03E7-4845-B651-A4082A550E1D}" type="slidenum">
              <a:rPr lang="en-US" altLang="en-US"/>
              <a:pPr>
                <a:defRPr/>
              </a:pPr>
              <a:t>‹#›</a:t>
            </a:fld>
            <a:endParaRPr lang="en-US" altLang="en-US"/>
          </a:p>
        </p:txBody>
      </p:sp>
    </p:spTree>
    <p:extLst>
      <p:ext uri="{BB962C8B-B14F-4D97-AF65-F5344CB8AC3E}">
        <p14:creationId xmlns:p14="http://schemas.microsoft.com/office/powerpoint/2010/main" val="55278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D9046A-64F5-438F-B5E6-5AFAD2E3AD1F}" type="slidenum">
              <a:rPr lang="en-US" altLang="en-US"/>
              <a:pPr>
                <a:defRPr/>
              </a:pPr>
              <a:t>‹#›</a:t>
            </a:fld>
            <a:endParaRPr lang="en-US" altLang="en-US"/>
          </a:p>
        </p:txBody>
      </p:sp>
    </p:spTree>
    <p:extLst>
      <p:ext uri="{BB962C8B-B14F-4D97-AF65-F5344CB8AC3E}">
        <p14:creationId xmlns:p14="http://schemas.microsoft.com/office/powerpoint/2010/main" val="127781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08464F-8B6D-44AB-904C-1B4203F235AC}" type="slidenum">
              <a:rPr lang="en-US" altLang="en-US"/>
              <a:pPr>
                <a:defRPr/>
              </a:pPr>
              <a:t>‹#›</a:t>
            </a:fld>
            <a:endParaRPr lang="en-US" altLang="en-US"/>
          </a:p>
        </p:txBody>
      </p:sp>
    </p:spTree>
    <p:extLst>
      <p:ext uri="{BB962C8B-B14F-4D97-AF65-F5344CB8AC3E}">
        <p14:creationId xmlns:p14="http://schemas.microsoft.com/office/powerpoint/2010/main" val="85275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ate-V2-SD-vert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609600"/>
            <a:ext cx="3427413"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7" y="2439261"/>
            <a:ext cx="3924676"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525015B-B17C-4097-8B2B-DEB76015F197}" type="slidenum">
              <a:rPr lang="en-US" altLang="en-US"/>
              <a:pPr>
                <a:defRPr/>
              </a:pPr>
              <a:t>‹#›</a:t>
            </a:fld>
            <a:endParaRPr lang="en-US" altLang="en-US"/>
          </a:p>
        </p:txBody>
      </p:sp>
    </p:spTree>
    <p:extLst>
      <p:ext uri="{BB962C8B-B14F-4D97-AF65-F5344CB8AC3E}">
        <p14:creationId xmlns:p14="http://schemas.microsoft.com/office/powerpoint/2010/main" val="341816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731963"/>
            <a:ext cx="7764463"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smtClean="0">
                <a:solidFill>
                  <a:schemeClr val="tx1">
                    <a:lumMod val="95000"/>
                  </a:schemeClr>
                </a:solidFill>
                <a:effectLst>
                  <a:outerShdw blurRad="50800" dist="38100" dir="2700000" algn="tl" rotWithShape="0">
                    <a:schemeClr val="bg1">
                      <a:alpha val="43000"/>
                    </a:schemeClr>
                  </a:outerShdw>
                </a:effectLst>
              </a:defRPr>
            </a:lvl1pPr>
          </a:lstStyle>
          <a:p>
            <a:pPr>
              <a:defRPr/>
            </a:pPr>
            <a:fld id="{D528D3E5-F0ED-43BC-A19B-1C0EB5CFA0C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44" r:id="rId5"/>
    <p:sldLayoutId id="2147484335" r:id="rId6"/>
    <p:sldLayoutId id="2147484336" r:id="rId7"/>
    <p:sldLayoutId id="2147484337" r:id="rId8"/>
    <p:sldLayoutId id="2147484345" r:id="rId9"/>
    <p:sldLayoutId id="2147484346" r:id="rId10"/>
    <p:sldLayoutId id="2147484338" r:id="rId11"/>
    <p:sldLayoutId id="2147484347" r:id="rId12"/>
    <p:sldLayoutId id="2147484339" r:id="rId13"/>
    <p:sldLayoutId id="2147484340" r:id="rId14"/>
    <p:sldLayoutId id="2147484348" r:id="rId15"/>
    <p:sldLayoutId id="2147484341" r:id="rId16"/>
    <p:sldLayoutId id="2147484342" r:id="rId17"/>
    <p:sldLayoutId id="2147484343" r:id="rId18"/>
  </p:sldLayoutIdLst>
  <p:txStyles>
    <p:titleStyle>
      <a:lvl1pPr algn="ctr" defTabSz="457200" rtl="0" fontAlgn="base">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fontAlgn="base">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fontAlgn="base">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138" indent="-269875" algn="l" defTabSz="457200" rtl="0" fontAlgn="base">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fontAlgn="base">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888" indent="-215900" algn="l" defTabSz="457200" rtl="0" fontAlgn="base">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fontAlgn="base">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5/58/US_Unemployment_1910-1960.gi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8/8c/35bennettbuggy.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commons/7/7f/Bonnieclyde_f.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8.png"/><Relationship Id="rId7" Type="http://schemas.openxmlformats.org/officeDocument/2006/relationships/hyperlink" Target="http://www.google.com/imgres?imgurl=http://www.globalgallery.com/prod_images/600/bm-o81.jpg&amp;imgrefurl=http://www.sodahead.com/entertainment/who-are-your-favorite-women/question-425795/&amp;usg=__rSMVSBCo8FbMb6NaSEuRTz6zetA=&amp;h=405&amp;w=452&amp;sz=25&amp;hl=en&amp;start=81&amp;zoom=1&amp;um=1&amp;itbs=1&amp;tbnid=Pa1cALuuuKVjpM:&amp;tbnh=114&amp;tbnw=127&amp;prev=/images?q%3Dgeorgia%2Bo%2Bkeefe%26start%3D80%26um%3D1%26hl%3Den%26sa%3DN%26ndsp%3D20%26tbs%3Disch:1" TargetMode="Externa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hyperlink" Target="http://www.google.com/imgres?imgurl=http://www.dan-dare.org/FreeFun/Images/Archive/1930sBettyBoop.jpg&amp;imgrefurl=http://www.dan-dare.org/FreeFun/Games/Archive/BettyBoop.htm&amp;usg=__wASH_Ps0-Y4SiANhHaiNSqpzlDE=&amp;h=339&amp;w=396&amp;sz=28&amp;hl=en&amp;start=14&amp;zoom=1&amp;um=1&amp;itbs=1&amp;tbnid=OYSWawGXJxOIaM:&amp;tbnh=106&amp;tbnw=124&amp;prev=/images?q%3D1930s%26um%3D1%26hl%3Den%26sa%3DX%26tbs%3Disch:1" TargetMode="Externa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719933" y="2438400"/>
            <a:ext cx="7696200" cy="1295400"/>
          </a:xfrm>
        </p:spPr>
        <p:txBody>
          <a:bodyPr/>
          <a:lstStyle/>
          <a:p>
            <a:pPr fontAlgn="auto">
              <a:spcAft>
                <a:spcPts val="0"/>
              </a:spcAft>
              <a:defRPr/>
            </a:pPr>
            <a:r>
              <a:rPr lang="en-US" sz="6600" b="1" dirty="0" smtClean="0">
                <a:latin typeface="Century Gothic" panose="020B0502020202020204" pitchFamily="34" charset="0"/>
                <a:ea typeface="+mj-ea"/>
              </a:rPr>
              <a:t>THE 1930S</a:t>
            </a:r>
          </a:p>
        </p:txBody>
      </p:sp>
      <p:sp>
        <p:nvSpPr>
          <p:cNvPr id="9219" name="Rectangle 3"/>
          <p:cNvSpPr>
            <a:spLocks noGrp="1" noChangeArrowheads="1"/>
          </p:cNvSpPr>
          <p:nvPr>
            <p:ph type="subTitle" idx="1"/>
          </p:nvPr>
        </p:nvSpPr>
        <p:spPr>
          <a:xfrm>
            <a:off x="381000" y="4419600"/>
            <a:ext cx="8458200" cy="1049867"/>
          </a:xfrm>
        </p:spPr>
        <p:txBody>
          <a:bodyPr>
            <a:noAutofit/>
          </a:bodyPr>
          <a:lstStyle/>
          <a:p>
            <a:pPr fontAlgn="auto">
              <a:buFont typeface="Wingdings 2" charset="2"/>
              <a:buNone/>
              <a:defRPr/>
            </a:pPr>
            <a:r>
              <a:rPr lang="en-US" sz="3600" dirty="0">
                <a:latin typeface="Century Gothic" panose="020B0502020202020204" pitchFamily="34" charset="0"/>
              </a:rPr>
              <a:t>Crash, Depression and T</a:t>
            </a:r>
            <a:r>
              <a:rPr lang="en-US" sz="3600" dirty="0" smtClean="0">
                <a:latin typeface="Century Gothic" panose="020B0502020202020204" pitchFamily="34" charset="0"/>
              </a:rPr>
              <a:t>he </a:t>
            </a:r>
            <a:r>
              <a:rPr lang="en-US" sz="3600" dirty="0">
                <a:latin typeface="Century Gothic" panose="020B0502020202020204" pitchFamily="34" charset="0"/>
              </a:rPr>
              <a:t>New Deal</a:t>
            </a:r>
            <a:endParaRPr lang="en-US" altLang="en-US" sz="36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6873" y="106425"/>
            <a:ext cx="7765322" cy="970450"/>
          </a:xfrm>
        </p:spPr>
        <p:txBody>
          <a:bodyPr/>
          <a:lstStyle/>
          <a:p>
            <a:pPr fontAlgn="auto">
              <a:spcAft>
                <a:spcPts val="0"/>
              </a:spcAft>
              <a:defRPr/>
            </a:pPr>
            <a:r>
              <a:rPr lang="en-US" b="1" dirty="0" smtClean="0">
                <a:solidFill>
                  <a:schemeClr val="accent4"/>
                </a:solidFill>
                <a:latin typeface="Century Gothic" panose="020B0502020202020204" pitchFamily="34" charset="0"/>
                <a:ea typeface="+mj-ea"/>
              </a:rPr>
              <a:t>Mad Dash to the Banks</a:t>
            </a:r>
          </a:p>
        </p:txBody>
      </p:sp>
      <p:sp>
        <p:nvSpPr>
          <p:cNvPr id="18435"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17412" name="Picture 5" descr="jobbureau.jpg (4021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914400"/>
            <a:ext cx="74755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a typeface="+mj-ea"/>
            </a:endParaRPr>
          </a:p>
        </p:txBody>
      </p:sp>
      <p:sp>
        <p:nvSpPr>
          <p:cNvPr id="19459"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18436" name="Picture 2" descr="File:US Unemployment 1910-1960.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20483"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19460" name="Picture 5" descr="1930s_300x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6836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b="1" u="sng" dirty="0" smtClean="0">
                <a:solidFill>
                  <a:schemeClr val="accent3"/>
                </a:solidFill>
                <a:latin typeface="Century Gothic" panose="020B0502020202020204" pitchFamily="34" charset="0"/>
                <a:ea typeface="+mj-ea"/>
              </a:rPr>
              <a:t>Republican Presidents of 1920s</a:t>
            </a:r>
            <a:r>
              <a:rPr lang="en-US" b="1" dirty="0" smtClean="0">
                <a:solidFill>
                  <a:schemeClr val="accent3"/>
                </a:solidFill>
                <a:latin typeface="Century Gothic" panose="020B0502020202020204" pitchFamily="34" charset="0"/>
                <a:ea typeface="+mj-ea"/>
              </a:rPr>
              <a:t>:</a:t>
            </a:r>
            <a:r>
              <a:rPr lang="en-US" dirty="0" smtClean="0">
                <a:solidFill>
                  <a:srgbClr val="8C438F"/>
                </a:solidFill>
                <a:ea typeface="+mj-ea"/>
              </a:rPr>
              <a:t>	</a:t>
            </a:r>
          </a:p>
        </p:txBody>
      </p:sp>
      <p:sp>
        <p:nvSpPr>
          <p:cNvPr id="21507" name="Rectangle 3"/>
          <p:cNvSpPr>
            <a:spLocks noGrp="1" noChangeArrowheads="1"/>
          </p:cNvSpPr>
          <p:nvPr>
            <p:ph idx="1"/>
          </p:nvPr>
        </p:nvSpPr>
        <p:spPr>
          <a:xfrm>
            <a:off x="685346" y="1732450"/>
            <a:ext cx="7765322" cy="4058751"/>
          </a:xfrm>
        </p:spPr>
        <p:txBody>
          <a:bodyPr>
            <a:noAutofit/>
          </a:bodyPr>
          <a:lstStyle/>
          <a:p>
            <a:pPr marL="379800" indent="-342900" fontAlgn="auto">
              <a:buFont typeface="Courier New" panose="02070309020205020404" pitchFamily="49" charset="0"/>
              <a:buChar char="o"/>
              <a:defRPr/>
            </a:pPr>
            <a:r>
              <a:rPr lang="en-US" altLang="en-US" sz="2400" u="sng" dirty="0" smtClean="0">
                <a:solidFill>
                  <a:schemeClr val="tx1"/>
                </a:solidFill>
                <a:latin typeface="Century Gothic" panose="020B0502020202020204" pitchFamily="34" charset="0"/>
              </a:rPr>
              <a:t>Harding:  Wanted NORMAL LIFE after War/laissez faire</a:t>
            </a:r>
          </a:p>
          <a:p>
            <a:pPr marL="379800" indent="-342900" fontAlgn="auto">
              <a:buFont typeface="Courier New" panose="02070309020205020404" pitchFamily="49" charset="0"/>
              <a:buChar char="o"/>
              <a:defRPr/>
            </a:pPr>
            <a:endParaRPr lang="en-US" altLang="en-US" sz="2400" u="sng" dirty="0" smtClean="0">
              <a:solidFill>
                <a:schemeClr val="tx1"/>
              </a:solidFill>
              <a:latin typeface="Century Gothic" panose="020B0502020202020204" pitchFamily="34" charset="0"/>
            </a:endParaRPr>
          </a:p>
          <a:p>
            <a:pPr marL="379800" indent="-342900" fontAlgn="auto">
              <a:buFont typeface="Courier New" panose="02070309020205020404" pitchFamily="49" charset="0"/>
              <a:buChar char="o"/>
              <a:defRPr/>
            </a:pPr>
            <a:r>
              <a:rPr lang="en-US" altLang="en-US" sz="2400" u="sng" dirty="0" smtClean="0">
                <a:solidFill>
                  <a:schemeClr val="tx1"/>
                </a:solidFill>
                <a:latin typeface="Century Gothic" panose="020B0502020202020204" pitchFamily="34" charset="0"/>
              </a:rPr>
              <a:t>Coolidge:  Laissez faire of business and stocks</a:t>
            </a:r>
          </a:p>
          <a:p>
            <a:pPr marL="379800" indent="-342900" fontAlgn="auto">
              <a:buFont typeface="Courier New" panose="02070309020205020404" pitchFamily="49" charset="0"/>
              <a:buChar char="o"/>
              <a:defRPr/>
            </a:pPr>
            <a:endParaRPr lang="en-US" altLang="en-US" sz="2400" u="sng" dirty="0" smtClean="0">
              <a:solidFill>
                <a:schemeClr val="tx1"/>
              </a:solidFill>
              <a:latin typeface="Century Gothic" panose="020B0502020202020204" pitchFamily="34" charset="0"/>
            </a:endParaRPr>
          </a:p>
          <a:p>
            <a:pPr marL="379800" indent="-342900" fontAlgn="auto">
              <a:buFont typeface="Courier New" panose="02070309020205020404" pitchFamily="49" charset="0"/>
              <a:buChar char="o"/>
              <a:defRPr/>
            </a:pPr>
            <a:r>
              <a:rPr lang="en-US" altLang="en-US" sz="2400" u="sng" dirty="0" smtClean="0">
                <a:solidFill>
                  <a:schemeClr val="tx1"/>
                </a:solidFill>
                <a:latin typeface="Century Gothic" panose="020B0502020202020204" pitchFamily="34" charset="0"/>
              </a:rPr>
              <a:t>Hoover:  Minimal regulation and no real help to needy and jobless during Depression years</a:t>
            </a:r>
          </a:p>
          <a:p>
            <a:pPr marL="379800" indent="-342900" fontAlgn="auto">
              <a:buFont typeface="Courier New" panose="02070309020205020404" pitchFamily="49" charset="0"/>
              <a:buChar char="o"/>
              <a:defRPr/>
            </a:pPr>
            <a:endParaRPr lang="en-US" altLang="en-US" sz="2400" dirty="0" smtClean="0">
              <a:solidFill>
                <a:schemeClr val="tx1"/>
              </a:solidFill>
              <a:latin typeface="Century Gothic" panose="020B0502020202020204" pitchFamily="34" charset="0"/>
            </a:endParaRPr>
          </a:p>
          <a:p>
            <a:pPr marL="379800" indent="-342900" fontAlgn="auto">
              <a:buFont typeface="Courier New" panose="02070309020205020404" pitchFamily="49" charset="0"/>
              <a:buChar char="o"/>
              <a:defRPr/>
            </a:pPr>
            <a:r>
              <a:rPr lang="en-US" altLang="en-US" sz="2400" dirty="0" smtClean="0">
                <a:solidFill>
                  <a:schemeClr val="tx1"/>
                </a:solidFill>
                <a:latin typeface="Century Gothic" panose="020B0502020202020204" pitchFamily="34" charset="0"/>
              </a:rPr>
              <a:t>People will want dramatic change VERY SOON!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346" y="609600"/>
            <a:ext cx="7765322" cy="970450"/>
          </a:xfrm>
        </p:spPr>
        <p:txBody>
          <a:bodyPr>
            <a:normAutofit fontScale="90000"/>
          </a:bodyPr>
          <a:lstStyle/>
          <a:p>
            <a:pPr fontAlgn="auto">
              <a:spcAft>
                <a:spcPts val="0"/>
              </a:spcAft>
              <a:defRPr/>
            </a:pPr>
            <a:r>
              <a:rPr lang="en-US" b="1" dirty="0" smtClean="0">
                <a:solidFill>
                  <a:schemeClr val="accent3"/>
                </a:solidFill>
                <a:latin typeface="Century Gothic" panose="020B0502020202020204" pitchFamily="34" charset="0"/>
                <a:ea typeface="+mj-ea"/>
              </a:rPr>
              <a:t>Government Response 1929-1932</a:t>
            </a:r>
            <a:endParaRPr lang="en-US" dirty="0" smtClean="0">
              <a:solidFill>
                <a:srgbClr val="8C438F"/>
              </a:solidFill>
              <a:ea typeface="+mj-ea"/>
            </a:endParaRPr>
          </a:p>
        </p:txBody>
      </p:sp>
      <p:sp>
        <p:nvSpPr>
          <p:cNvPr id="26627" name="Rectangle 3"/>
          <p:cNvSpPr>
            <a:spLocks noGrp="1" noChangeArrowheads="1"/>
          </p:cNvSpPr>
          <p:nvPr>
            <p:ph idx="1"/>
          </p:nvPr>
        </p:nvSpPr>
        <p:spPr>
          <a:xfrm>
            <a:off x="453207" y="1580050"/>
            <a:ext cx="8229600" cy="4953000"/>
          </a:xfrm>
        </p:spPr>
        <p:txBody>
          <a:bodyPr>
            <a:noAutofit/>
          </a:bodyPr>
          <a:lstStyle/>
          <a:p>
            <a:pPr marL="576072" indent="-457200" fontAlgn="auto">
              <a:lnSpc>
                <a:spcPct val="80000"/>
              </a:lnSpc>
              <a:spcBef>
                <a:spcPts val="0"/>
              </a:spcBef>
              <a:spcAft>
                <a:spcPts val="0"/>
              </a:spcAft>
              <a:buFont typeface="Courier New" panose="02070309020205020404" pitchFamily="49" charset="0"/>
              <a:buChar char="o"/>
              <a:defRPr/>
            </a:pPr>
            <a:r>
              <a:rPr lang="en-US" sz="2600" u="sng" dirty="0" smtClean="0">
                <a:solidFill>
                  <a:schemeClr val="tx1"/>
                </a:solidFill>
              </a:rPr>
              <a:t>Hoover says “Depression is Global, not Domestic” Said:</a:t>
            </a:r>
          </a:p>
          <a:p>
            <a:pPr marL="800100" lvl="1" indent="-342900" fontAlgn="auto">
              <a:lnSpc>
                <a:spcPct val="80000"/>
              </a:lnSpc>
              <a:spcAft>
                <a:spcPts val="0"/>
              </a:spcAft>
              <a:buFont typeface="Courier New" panose="02070309020205020404" pitchFamily="49" charset="0"/>
              <a:buChar char="o"/>
              <a:defRPr/>
            </a:pPr>
            <a:r>
              <a:rPr lang="en-US" sz="2400" u="sng" dirty="0" smtClean="0">
                <a:solidFill>
                  <a:schemeClr val="tx1"/>
                </a:solidFill>
              </a:rPr>
              <a:t>States and local </a:t>
            </a:r>
            <a:r>
              <a:rPr lang="en-US" sz="2400" u="sng" dirty="0" err="1" smtClean="0">
                <a:solidFill>
                  <a:schemeClr val="tx1"/>
                </a:solidFill>
              </a:rPr>
              <a:t>gov’t</a:t>
            </a:r>
            <a:r>
              <a:rPr lang="en-US" sz="2400" u="sng" dirty="0" smtClean="0">
                <a:solidFill>
                  <a:schemeClr val="tx1"/>
                </a:solidFill>
              </a:rPr>
              <a:t> should be in charge of relief</a:t>
            </a:r>
          </a:p>
          <a:p>
            <a:pPr marL="800100" lvl="1" indent="-342900" fontAlgn="auto">
              <a:lnSpc>
                <a:spcPct val="80000"/>
              </a:lnSpc>
              <a:spcAft>
                <a:spcPts val="0"/>
              </a:spcAft>
              <a:buFont typeface="Courier New" panose="02070309020205020404" pitchFamily="49" charset="0"/>
              <a:buChar char="o"/>
              <a:defRPr/>
            </a:pPr>
            <a:r>
              <a:rPr lang="en-US" sz="2400" u="sng" dirty="0" smtClean="0">
                <a:solidFill>
                  <a:schemeClr val="tx1"/>
                </a:solidFill>
              </a:rPr>
              <a:t>Public Works projects, funded by banks (that are not out of business)</a:t>
            </a:r>
          </a:p>
          <a:p>
            <a:pPr marL="800100" lvl="1" indent="-342900" fontAlgn="auto">
              <a:lnSpc>
                <a:spcPct val="80000"/>
              </a:lnSpc>
              <a:spcAft>
                <a:spcPts val="0"/>
              </a:spcAft>
              <a:buFont typeface="Courier New" panose="02070309020205020404" pitchFamily="49" charset="0"/>
              <a:buChar char="o"/>
              <a:defRPr/>
            </a:pPr>
            <a:r>
              <a:rPr lang="en-US" sz="2400" dirty="0" smtClean="0">
                <a:solidFill>
                  <a:schemeClr val="tx1"/>
                </a:solidFill>
              </a:rPr>
              <a:t>Raise tariffs (Promote American made) – Hawley Smoot tariff</a:t>
            </a:r>
          </a:p>
          <a:p>
            <a:pPr marL="800100" lvl="1" indent="-342900" fontAlgn="auto">
              <a:lnSpc>
                <a:spcPct val="80000"/>
              </a:lnSpc>
              <a:spcAft>
                <a:spcPts val="0"/>
              </a:spcAft>
              <a:buFont typeface="Courier New" panose="02070309020205020404" pitchFamily="49" charset="0"/>
              <a:buChar char="o"/>
              <a:defRPr/>
            </a:pPr>
            <a:r>
              <a:rPr lang="en-US" sz="2400" u="sng" dirty="0" smtClean="0">
                <a:solidFill>
                  <a:schemeClr val="tx1"/>
                </a:solidFill>
              </a:rPr>
              <a:t>Lower mortgage rates (Home Owners Loan Corp)</a:t>
            </a:r>
          </a:p>
          <a:p>
            <a:pPr marL="800100" lvl="1" indent="-342900" fontAlgn="auto">
              <a:lnSpc>
                <a:spcPct val="80000"/>
              </a:lnSpc>
              <a:spcAft>
                <a:spcPts val="0"/>
              </a:spcAft>
              <a:buFont typeface="Courier New" panose="02070309020205020404" pitchFamily="49" charset="0"/>
              <a:buChar char="o"/>
              <a:defRPr/>
            </a:pPr>
            <a:r>
              <a:rPr lang="en-US" sz="2400" dirty="0" smtClean="0">
                <a:solidFill>
                  <a:schemeClr val="tx1"/>
                </a:solidFill>
              </a:rPr>
              <a:t>Reconstruction Finance Corps – send money to banks in danger of failing, but not enough, and not quick enough</a:t>
            </a:r>
          </a:p>
          <a:p>
            <a:pPr marL="800100" lvl="1" indent="-342900" fontAlgn="auto">
              <a:lnSpc>
                <a:spcPct val="80000"/>
              </a:lnSpc>
              <a:spcAft>
                <a:spcPts val="0"/>
              </a:spcAft>
              <a:buFont typeface="Courier New" panose="02070309020205020404" pitchFamily="49" charset="0"/>
              <a:buChar char="o"/>
              <a:defRPr/>
            </a:pPr>
            <a:r>
              <a:rPr lang="en-US" sz="2400" u="sng" dirty="0" smtClean="0">
                <a:solidFill>
                  <a:schemeClr val="tx1"/>
                </a:solidFill>
              </a:rPr>
              <a:t>Bonus Army fiasco – send army to break up demonstration of WWI vets who want pensions early</a:t>
            </a:r>
          </a:p>
          <a:p>
            <a:pPr marL="800100" lvl="1" indent="-342900" fontAlgn="auto">
              <a:lnSpc>
                <a:spcPct val="80000"/>
              </a:lnSpc>
              <a:spcAft>
                <a:spcPts val="0"/>
              </a:spcAft>
              <a:buFont typeface="Courier New" panose="02070309020205020404" pitchFamily="49" charset="0"/>
              <a:buChar char="o"/>
              <a:defRPr/>
            </a:pPr>
            <a:r>
              <a:rPr lang="en-US" sz="2400" dirty="0" smtClean="0">
                <a:solidFill>
                  <a:schemeClr val="tx1"/>
                </a:solidFill>
              </a:rPr>
              <a:t>“pull yourself up by your boot straps” – not the gov’ts job to ‘cure’ poverty, homelessness and joblessness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23555"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22532" name="Picture 4" descr="July 28, 1932 - Fires burn one of the shanty towns built by the Bonus Army Expeditionary Force. The USA Army burned this and similar camps to the ground after routing the many thousands of protestors that were camped out in the national capital, Washington, DC, in July 1932. In the distance, the stately dome of the USA Capitol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2457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23556" name="Picture 4" descr="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b="1" dirty="0" smtClean="0">
                <a:solidFill>
                  <a:schemeClr val="accent3"/>
                </a:solidFill>
                <a:latin typeface="Century Gothic" panose="020B0502020202020204" pitchFamily="34" charset="0"/>
                <a:ea typeface="+mj-ea"/>
              </a:rPr>
              <a:t>Society Changes</a:t>
            </a:r>
          </a:p>
        </p:txBody>
      </p:sp>
      <p:sp>
        <p:nvSpPr>
          <p:cNvPr id="17411" name="Rectangle 3"/>
          <p:cNvSpPr>
            <a:spLocks noGrp="1" noChangeArrowheads="1"/>
          </p:cNvSpPr>
          <p:nvPr>
            <p:ph idx="1"/>
          </p:nvPr>
        </p:nvSpPr>
        <p:spPr>
          <a:xfrm>
            <a:off x="453206" y="1580050"/>
            <a:ext cx="8690793" cy="5277950"/>
          </a:xfrm>
        </p:spPr>
        <p:txBody>
          <a:bodyPr/>
          <a:lstStyle/>
          <a:p>
            <a:pPr marL="539433" lvl="2" indent="0" fontAlgn="auto">
              <a:lnSpc>
                <a:spcPct val="90000"/>
              </a:lnSpc>
              <a:spcAft>
                <a:spcPts val="0"/>
              </a:spcAft>
              <a:buFont typeface="Wingdings 2" charset="2"/>
              <a:buNone/>
              <a:defRPr/>
            </a:pPr>
            <a:endParaRPr lang="en-US" dirty="0" smtClean="0">
              <a:solidFill>
                <a:schemeClr val="tx1"/>
              </a:solidFill>
              <a:latin typeface="Century Gothic" panose="020B0502020202020204" pitchFamily="34" charset="0"/>
            </a:endParaRPr>
          </a:p>
          <a:p>
            <a:pPr marL="274320" lvl="1" indent="-274320" fontAlgn="auto">
              <a:lnSpc>
                <a:spcPct val="90000"/>
              </a:lnSpc>
              <a:spcBef>
                <a:spcPts val="0"/>
              </a:spcBef>
              <a:spcAft>
                <a:spcPts val="0"/>
              </a:spcAft>
              <a:buFont typeface="Wingdings 2"/>
              <a:buChar char=""/>
              <a:defRPr/>
            </a:pPr>
            <a:r>
              <a:rPr lang="en-US" sz="2200" u="sng" dirty="0" smtClean="0">
                <a:solidFill>
                  <a:schemeClr val="tx1"/>
                </a:solidFill>
                <a:latin typeface="Century Gothic" panose="020B0502020202020204" pitchFamily="34" charset="0"/>
              </a:rPr>
              <a:t>Dust </a:t>
            </a:r>
            <a:r>
              <a:rPr lang="en-US" sz="2200" u="sng" dirty="0">
                <a:solidFill>
                  <a:schemeClr val="tx1"/>
                </a:solidFill>
                <a:latin typeface="Century Gothic" panose="020B0502020202020204" pitchFamily="34" charset="0"/>
              </a:rPr>
              <a:t>Bowl, migration to CA – “</a:t>
            </a:r>
            <a:r>
              <a:rPr lang="en-US" sz="2200" u="sng" dirty="0" err="1" smtClean="0">
                <a:solidFill>
                  <a:schemeClr val="tx1"/>
                </a:solidFill>
                <a:latin typeface="Century Gothic" panose="020B0502020202020204" pitchFamily="34" charset="0"/>
              </a:rPr>
              <a:t>Oakies</a:t>
            </a:r>
            <a:r>
              <a:rPr lang="en-US" sz="2200" u="sng" dirty="0" smtClean="0">
                <a:solidFill>
                  <a:schemeClr val="tx1"/>
                </a:solidFill>
                <a:latin typeface="Century Gothic" panose="020B0502020202020204" pitchFamily="34" charset="0"/>
              </a:rPr>
              <a:t>”</a:t>
            </a:r>
          </a:p>
          <a:p>
            <a:pPr marL="592137" lvl="2" indent="-285750" fontAlgn="auto">
              <a:lnSpc>
                <a:spcPct val="90000"/>
              </a:lnSpc>
              <a:spcBef>
                <a:spcPts val="0"/>
              </a:spcBef>
              <a:spcAft>
                <a:spcPts val="0"/>
              </a:spcAft>
              <a:buFont typeface="Courier New" panose="02070309020205020404" pitchFamily="49" charset="0"/>
              <a:buChar char="o"/>
              <a:defRPr/>
            </a:pPr>
            <a:r>
              <a:rPr lang="en-US" sz="1800" u="sng" dirty="0" smtClean="0">
                <a:solidFill>
                  <a:schemeClr val="tx1"/>
                </a:solidFill>
                <a:latin typeface="Century Gothic" panose="020B0502020202020204" pitchFamily="34" charset="0"/>
              </a:rPr>
              <a:t>Lack </a:t>
            </a:r>
            <a:r>
              <a:rPr lang="en-US" sz="1800" u="sng" dirty="0">
                <a:solidFill>
                  <a:schemeClr val="tx1"/>
                </a:solidFill>
                <a:latin typeface="Century Gothic" panose="020B0502020202020204" pitchFamily="34" charset="0"/>
              </a:rPr>
              <a:t>of crop rotation PLUS drought = </a:t>
            </a:r>
            <a:r>
              <a:rPr lang="en-US" sz="1800" u="sng" dirty="0" smtClean="0">
                <a:solidFill>
                  <a:schemeClr val="tx1"/>
                </a:solidFill>
                <a:latin typeface="Century Gothic" panose="020B0502020202020204" pitchFamily="34" charset="0"/>
              </a:rPr>
              <a:t>disaster</a:t>
            </a:r>
          </a:p>
          <a:p>
            <a:pPr marL="592137" lvl="2" indent="-285750" fontAlgn="auto">
              <a:lnSpc>
                <a:spcPct val="90000"/>
              </a:lnSpc>
              <a:spcBef>
                <a:spcPts val="0"/>
              </a:spcBef>
              <a:spcAft>
                <a:spcPts val="0"/>
              </a:spcAft>
              <a:buFont typeface="Courier New" panose="02070309020205020404" pitchFamily="49" charset="0"/>
              <a:buChar char="o"/>
              <a:defRPr/>
            </a:pPr>
            <a:r>
              <a:rPr lang="en-US" sz="1800" dirty="0" smtClean="0">
                <a:solidFill>
                  <a:schemeClr val="tx1"/>
                </a:solidFill>
                <a:latin typeface="Century Gothic" panose="020B0502020202020204" pitchFamily="34" charset="0"/>
              </a:rPr>
              <a:t>In </a:t>
            </a:r>
            <a:r>
              <a:rPr lang="en-US" sz="1800" dirty="0">
                <a:solidFill>
                  <a:schemeClr val="tx1"/>
                </a:solidFill>
                <a:latin typeface="Century Gothic" panose="020B0502020202020204" pitchFamily="34" charset="0"/>
              </a:rPr>
              <a:t>retaliation of </a:t>
            </a:r>
            <a:r>
              <a:rPr lang="en-US" sz="1800" dirty="0" smtClean="0">
                <a:solidFill>
                  <a:schemeClr val="tx1"/>
                </a:solidFill>
                <a:latin typeface="Century Gothic" panose="020B0502020202020204" pitchFamily="34" charset="0"/>
              </a:rPr>
              <a:t>government, farmers </a:t>
            </a:r>
            <a:r>
              <a:rPr lang="en-US" sz="1800" dirty="0">
                <a:solidFill>
                  <a:schemeClr val="tx1"/>
                </a:solidFill>
                <a:latin typeface="Century Gothic" panose="020B0502020202020204" pitchFamily="34" charset="0"/>
              </a:rPr>
              <a:t>destroy crops </a:t>
            </a:r>
            <a:r>
              <a:rPr lang="en-US" sz="1800" dirty="0" smtClean="0">
                <a:solidFill>
                  <a:schemeClr val="tx1"/>
                </a:solidFill>
                <a:latin typeface="Century Gothic" panose="020B0502020202020204" pitchFamily="34" charset="0"/>
              </a:rPr>
              <a:t>        food </a:t>
            </a:r>
            <a:r>
              <a:rPr lang="en-US" sz="1800" dirty="0">
                <a:solidFill>
                  <a:schemeClr val="tx1"/>
                </a:solidFill>
                <a:latin typeface="Century Gothic" panose="020B0502020202020204" pitchFamily="34" charset="0"/>
              </a:rPr>
              <a:t>supply </a:t>
            </a:r>
            <a:r>
              <a:rPr lang="en-US" sz="1800" dirty="0" smtClean="0">
                <a:solidFill>
                  <a:schemeClr val="tx1"/>
                </a:solidFill>
                <a:latin typeface="Century Gothic" panose="020B0502020202020204" pitchFamily="34" charset="0"/>
              </a:rPr>
              <a:t>shortage</a:t>
            </a:r>
          </a:p>
          <a:p>
            <a:pPr marL="539433" lvl="2" indent="0" fontAlgn="auto">
              <a:lnSpc>
                <a:spcPct val="90000"/>
              </a:lnSpc>
              <a:spcAft>
                <a:spcPts val="0"/>
              </a:spcAft>
              <a:buNone/>
              <a:defRPr/>
            </a:pPr>
            <a:endParaRPr lang="en-US" sz="1800" dirty="0" smtClean="0">
              <a:solidFill>
                <a:schemeClr val="tx1"/>
              </a:solidFill>
              <a:latin typeface="Century Gothic" panose="020B0502020202020204" pitchFamily="34" charset="0"/>
            </a:endParaRPr>
          </a:p>
          <a:p>
            <a:pPr marL="274320" lvl="0" indent="-274320" fontAlgn="auto">
              <a:lnSpc>
                <a:spcPct val="90000"/>
              </a:lnSpc>
              <a:spcBef>
                <a:spcPts val="0"/>
              </a:spcBef>
              <a:spcAft>
                <a:spcPts val="0"/>
              </a:spcAft>
              <a:buClr>
                <a:srgbClr val="D55816"/>
              </a:buClr>
              <a:buFont typeface="Wingdings 2"/>
              <a:buChar char=""/>
              <a:defRPr/>
            </a:pPr>
            <a:r>
              <a:rPr lang="en-US" sz="2200" u="sng"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entury Gothic" panose="020B0502020202020204" pitchFamily="34" charset="0"/>
              </a:rPr>
              <a:t>Crime</a:t>
            </a:r>
            <a:r>
              <a:rPr lang="en-US" sz="22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entury Gothic" panose="020B0502020202020204" pitchFamily="34" charset="0"/>
              </a:rPr>
              <a:t> – Bonnie and Clyde – </a:t>
            </a:r>
            <a:r>
              <a:rPr lang="en-US" sz="2200" dirty="0" smtClean="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Century Gothic" panose="020B0502020202020204" pitchFamily="34" charset="0"/>
              </a:rPr>
              <a:t>heroes</a:t>
            </a:r>
            <a:endParaRPr lang="en-US" dirty="0" smtClean="0">
              <a:solidFill>
                <a:schemeClr val="tx1"/>
              </a:solidFill>
              <a:latin typeface="Century Gothic" panose="020B0502020202020204" pitchFamily="34" charset="0"/>
            </a:endParaRPr>
          </a:p>
          <a:p>
            <a:pPr marL="548640" lvl="1" indent="-274320" fontAlgn="auto">
              <a:lnSpc>
                <a:spcPct val="90000"/>
              </a:lnSpc>
              <a:spcAft>
                <a:spcPts val="0"/>
              </a:spcAft>
              <a:buFont typeface="Wingdings"/>
              <a:buChar char=""/>
              <a:defRPr/>
            </a:pPr>
            <a:r>
              <a:rPr lang="en-US" dirty="0" smtClean="0">
                <a:solidFill>
                  <a:schemeClr val="tx1"/>
                </a:solidFill>
                <a:latin typeface="Century Gothic" panose="020B0502020202020204" pitchFamily="34" charset="0"/>
              </a:rPr>
              <a:t>Theft, boot legging</a:t>
            </a:r>
          </a:p>
          <a:p>
            <a:pPr marL="548640" lvl="1" indent="-274320" fontAlgn="auto">
              <a:lnSpc>
                <a:spcPct val="90000"/>
              </a:lnSpc>
              <a:spcAft>
                <a:spcPts val="0"/>
              </a:spcAft>
              <a:buFont typeface="Wingdings"/>
              <a:buChar char=""/>
              <a:defRPr/>
            </a:pPr>
            <a:r>
              <a:rPr lang="en-US" dirty="0" smtClean="0">
                <a:solidFill>
                  <a:schemeClr val="tx1"/>
                </a:solidFill>
                <a:latin typeface="Century Gothic" panose="020B0502020202020204" pitchFamily="34" charset="0"/>
              </a:rPr>
              <a:t>People ride trains illegally – “Rail boys”</a:t>
            </a:r>
          </a:p>
          <a:p>
            <a:pPr marL="274320" lvl="1" indent="0" fontAlgn="auto">
              <a:lnSpc>
                <a:spcPct val="90000"/>
              </a:lnSpc>
              <a:spcAft>
                <a:spcPts val="0"/>
              </a:spcAft>
              <a:buFont typeface="Wingdings 2" charset="2"/>
              <a:buNone/>
              <a:defRPr/>
            </a:pPr>
            <a:endParaRPr lang="en-US" dirty="0" smtClean="0">
              <a:solidFill>
                <a:schemeClr val="tx1"/>
              </a:solidFill>
              <a:latin typeface="Century Gothic" panose="020B0502020202020204" pitchFamily="34" charset="0"/>
            </a:endParaRPr>
          </a:p>
          <a:p>
            <a:pPr marL="274320" indent="-274320" fontAlgn="auto">
              <a:lnSpc>
                <a:spcPct val="90000"/>
              </a:lnSpc>
              <a:spcBef>
                <a:spcPts val="0"/>
              </a:spcBef>
              <a:spcAft>
                <a:spcPts val="0"/>
              </a:spcAft>
              <a:buFont typeface="Wingdings 2"/>
              <a:buChar char=""/>
              <a:defRPr/>
            </a:pPr>
            <a:r>
              <a:rPr lang="en-US" sz="2200" u="sng" dirty="0" smtClean="0">
                <a:solidFill>
                  <a:schemeClr val="tx1"/>
                </a:solidFill>
                <a:latin typeface="Century Gothic" panose="020B0502020202020204" pitchFamily="34" charset="0"/>
              </a:rPr>
              <a:t>Families</a:t>
            </a:r>
          </a:p>
          <a:p>
            <a:pPr marL="548640" lvl="1" indent="-274320" fontAlgn="auto">
              <a:lnSpc>
                <a:spcPct val="90000"/>
              </a:lnSpc>
              <a:spcAft>
                <a:spcPts val="0"/>
              </a:spcAft>
              <a:buFont typeface="Wingdings"/>
              <a:buChar char=""/>
              <a:defRPr/>
            </a:pPr>
            <a:r>
              <a:rPr lang="en-US" dirty="0" smtClean="0">
                <a:solidFill>
                  <a:schemeClr val="tx1"/>
                </a:solidFill>
                <a:latin typeface="Century Gothic" panose="020B0502020202020204" pitchFamily="34" charset="0"/>
              </a:rPr>
              <a:t>Divorce drops</a:t>
            </a:r>
          </a:p>
          <a:p>
            <a:pPr marL="548640" lvl="1" indent="-274320" fontAlgn="auto">
              <a:lnSpc>
                <a:spcPct val="90000"/>
              </a:lnSpc>
              <a:spcAft>
                <a:spcPts val="0"/>
              </a:spcAft>
              <a:buFont typeface="Wingdings"/>
              <a:buChar char=""/>
              <a:defRPr/>
            </a:pPr>
            <a:r>
              <a:rPr lang="en-US" dirty="0" smtClean="0">
                <a:solidFill>
                  <a:schemeClr val="tx1"/>
                </a:solidFill>
                <a:latin typeface="Century Gothic" panose="020B0502020202020204" pitchFamily="34" charset="0"/>
              </a:rPr>
              <a:t>Drop out rate of school up</a:t>
            </a:r>
          </a:p>
          <a:p>
            <a:pPr marL="548640" lvl="1" indent="-274320" fontAlgn="auto">
              <a:lnSpc>
                <a:spcPct val="90000"/>
              </a:lnSpc>
              <a:spcAft>
                <a:spcPts val="0"/>
              </a:spcAft>
              <a:buFont typeface="Wingdings"/>
              <a:buChar char=""/>
              <a:defRPr/>
            </a:pPr>
            <a:r>
              <a:rPr lang="en-US" dirty="0" smtClean="0">
                <a:solidFill>
                  <a:schemeClr val="tx1"/>
                </a:solidFill>
                <a:latin typeface="Century Gothic" panose="020B0502020202020204" pitchFamily="34" charset="0"/>
              </a:rPr>
              <a:t>Crime and suicide both up</a:t>
            </a:r>
          </a:p>
          <a:p>
            <a:pPr marL="274320" lvl="1" indent="0" fontAlgn="auto">
              <a:lnSpc>
                <a:spcPct val="90000"/>
              </a:lnSpc>
              <a:spcAft>
                <a:spcPts val="0"/>
              </a:spcAft>
              <a:buFont typeface="Wingdings 2" charset="2"/>
              <a:buNone/>
              <a:defRPr/>
            </a:pPr>
            <a:endParaRPr lang="en-US" dirty="0" smtClean="0">
              <a:solidFill>
                <a:schemeClr val="tx1"/>
              </a:solidFill>
              <a:latin typeface="Century Gothic" panose="020B0502020202020204" pitchFamily="34" charset="0"/>
            </a:endParaRPr>
          </a:p>
          <a:p>
            <a:pPr marL="274320" indent="-274320" fontAlgn="auto">
              <a:lnSpc>
                <a:spcPct val="90000"/>
              </a:lnSpc>
              <a:spcBef>
                <a:spcPts val="0"/>
              </a:spcBef>
              <a:spcAft>
                <a:spcPts val="0"/>
              </a:spcAft>
              <a:buFont typeface="Wingdings 2"/>
              <a:buChar char=""/>
              <a:defRPr/>
            </a:pPr>
            <a:r>
              <a:rPr lang="en-US" sz="2200" dirty="0" smtClean="0">
                <a:solidFill>
                  <a:schemeClr val="tx1"/>
                </a:solidFill>
                <a:latin typeface="Century Gothic" panose="020B0502020202020204" pitchFamily="34" charset="0"/>
              </a:rPr>
              <a:t>Races</a:t>
            </a:r>
          </a:p>
          <a:p>
            <a:pPr marL="548640" lvl="1" indent="-274320" fontAlgn="auto">
              <a:lnSpc>
                <a:spcPct val="90000"/>
              </a:lnSpc>
              <a:spcAft>
                <a:spcPts val="0"/>
              </a:spcAft>
              <a:buFont typeface="Wingdings"/>
              <a:buChar char=""/>
              <a:defRPr/>
            </a:pPr>
            <a:r>
              <a:rPr lang="en-US" u="sng" dirty="0" smtClean="0">
                <a:solidFill>
                  <a:schemeClr val="tx1"/>
                </a:solidFill>
                <a:latin typeface="Century Gothic" panose="020B0502020202020204" pitchFamily="34" charset="0"/>
              </a:rPr>
              <a:t>Blacks fired to give jobs to whites, both in North and South</a:t>
            </a:r>
          </a:p>
        </p:txBody>
      </p:sp>
      <p:sp>
        <p:nvSpPr>
          <p:cNvPr id="2" name="Right Arrow 1"/>
          <p:cNvSpPr/>
          <p:nvPr/>
        </p:nvSpPr>
        <p:spPr>
          <a:xfrm>
            <a:off x="6781800" y="23981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543262" y="457200"/>
            <a:ext cx="7765322" cy="970450"/>
          </a:xfrm>
        </p:spPr>
        <p:txBody>
          <a:bodyPr>
            <a:normAutofit fontScale="90000"/>
          </a:bodyPr>
          <a:lstStyle/>
          <a:p>
            <a:pPr marL="274320" indent="-274320" fontAlgn="auto">
              <a:lnSpc>
                <a:spcPct val="90000"/>
              </a:lnSpc>
              <a:spcAft>
                <a:spcPts val="0"/>
              </a:spcAft>
              <a:defRPr/>
            </a:pPr>
            <a:r>
              <a:rPr lang="en-US" sz="3600" b="1" dirty="0" err="1" smtClean="0">
                <a:solidFill>
                  <a:schemeClr val="accent4"/>
                </a:solidFill>
                <a:latin typeface="Century Gothic" panose="020B0502020202020204" pitchFamily="34" charset="0"/>
                <a:ea typeface="+mj-ea"/>
              </a:rPr>
              <a:t>Hoovervilles</a:t>
            </a:r>
            <a:r>
              <a:rPr lang="en-US" sz="3600" b="1" dirty="0" smtClean="0">
                <a:solidFill>
                  <a:schemeClr val="accent4"/>
                </a:solidFill>
                <a:latin typeface="Century Gothic" panose="020B0502020202020204" pitchFamily="34" charset="0"/>
                <a:ea typeface="+mj-ea"/>
              </a:rPr>
              <a:t> – homeless shanty towns</a:t>
            </a:r>
            <a:r>
              <a:rPr lang="en-US" sz="4800" u="sng" dirty="0" smtClean="0">
                <a:solidFill>
                  <a:schemeClr val="accent1">
                    <a:satMod val="150000"/>
                  </a:schemeClr>
                </a:solidFill>
                <a:ea typeface="+mj-ea"/>
              </a:rPr>
              <a:t/>
            </a:r>
            <a:br>
              <a:rPr lang="en-US" sz="4800" u="sng" dirty="0" smtClean="0">
                <a:solidFill>
                  <a:schemeClr val="accent1">
                    <a:satMod val="150000"/>
                  </a:schemeClr>
                </a:solidFill>
                <a:ea typeface="+mj-ea"/>
              </a:rPr>
            </a:br>
            <a:endParaRPr lang="en-US" dirty="0" smtClean="0">
              <a:solidFill>
                <a:srgbClr val="8C438F"/>
              </a:solidFill>
              <a:ea typeface="+mj-ea"/>
            </a:endParaRPr>
          </a:p>
        </p:txBody>
      </p:sp>
      <p:pic>
        <p:nvPicPr>
          <p:cNvPr id="26627" name="Picture 1028" descr="hooverville"/>
          <p:cNvPicPr>
            <a:picLocks noGrp="1" noChangeAspect="1" noChangeArrowheads="1"/>
          </p:cNvPicPr>
          <p:nvPr>
            <p:ph idx="1"/>
          </p:nvPr>
        </p:nvPicPr>
        <p:blipFill>
          <a:blip r:embed="rId2"/>
          <a:stretch>
            <a:fillRect/>
          </a:stretch>
        </p:blipFill>
        <p:spPr>
          <a:xfrm>
            <a:off x="387350" y="1095375"/>
            <a:ext cx="8077200" cy="55292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41" y="266980"/>
            <a:ext cx="7765322" cy="970450"/>
          </a:xfrm>
        </p:spPr>
        <p:txBody>
          <a:bodyPr/>
          <a:lstStyle/>
          <a:p>
            <a:pPr fontAlgn="auto">
              <a:spcAft>
                <a:spcPts val="0"/>
              </a:spcAft>
              <a:defRPr/>
            </a:pPr>
            <a:r>
              <a:rPr lang="en-US" b="1" dirty="0" smtClean="0">
                <a:solidFill>
                  <a:schemeClr val="accent4"/>
                </a:solidFill>
                <a:latin typeface="Century Gothic" panose="020B0502020202020204" pitchFamily="34" charset="0"/>
                <a:ea typeface="+mj-ea"/>
              </a:rPr>
              <a:t>Hoover wagons</a:t>
            </a:r>
            <a:endParaRPr lang="en-US" b="1" dirty="0">
              <a:solidFill>
                <a:schemeClr val="accent4"/>
              </a:solidFill>
              <a:latin typeface="Century Gothic" panose="020B0502020202020204" pitchFamily="34" charset="0"/>
              <a:ea typeface="+mj-ea"/>
            </a:endParaRPr>
          </a:p>
        </p:txBody>
      </p:sp>
      <p:sp>
        <p:nvSpPr>
          <p:cNvPr id="27651"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26628" name="Picture 2" descr="File:35bennettbugg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7430"/>
            <a:ext cx="9144000" cy="562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b="1" dirty="0" smtClean="0">
                <a:solidFill>
                  <a:schemeClr val="accent3"/>
                </a:solidFill>
                <a:latin typeface="Century Gothic" panose="020B0502020202020204" pitchFamily="34" charset="0"/>
                <a:ea typeface="+mj-ea"/>
              </a:rPr>
              <a:t>Warning Signs and Causes</a:t>
            </a:r>
          </a:p>
        </p:txBody>
      </p:sp>
      <p:sp>
        <p:nvSpPr>
          <p:cNvPr id="4099" name="Rectangle 3"/>
          <p:cNvSpPr>
            <a:spLocks noGrp="1" noChangeArrowheads="1"/>
          </p:cNvSpPr>
          <p:nvPr>
            <p:ph idx="1"/>
          </p:nvPr>
        </p:nvSpPr>
        <p:spPr>
          <a:xfrm>
            <a:off x="685346" y="1524000"/>
            <a:ext cx="7765322" cy="5029200"/>
          </a:xfrm>
        </p:spPr>
        <p:txBody>
          <a:bodyPr>
            <a:normAutofit fontScale="92500"/>
          </a:bodyPr>
          <a:lstStyle/>
          <a:p>
            <a:pPr marL="274320" indent="-274320" fontAlgn="auto">
              <a:lnSpc>
                <a:spcPct val="80000"/>
              </a:lnSpc>
              <a:spcBef>
                <a:spcPts val="0"/>
              </a:spcBef>
              <a:spcAft>
                <a:spcPts val="0"/>
              </a:spcAft>
              <a:buFont typeface="Wingdings 2"/>
              <a:buChar char=""/>
              <a:defRPr/>
            </a:pPr>
            <a:r>
              <a:rPr lang="en-US" sz="2500" u="sng" dirty="0" smtClean="0">
                <a:solidFill>
                  <a:schemeClr val="tx1"/>
                </a:solidFill>
                <a:latin typeface="Century Gothic" panose="020B0502020202020204" pitchFamily="34" charset="0"/>
              </a:rPr>
              <a:t>Prosperity of 1920s – US stocks top out and unemployment way down</a:t>
            </a:r>
          </a:p>
          <a:p>
            <a:pPr marL="548640" lvl="1" indent="-274320" fontAlgn="auto">
              <a:lnSpc>
                <a:spcPct val="80000"/>
              </a:lnSpc>
              <a:spcAft>
                <a:spcPts val="0"/>
              </a:spcAft>
              <a:buFont typeface="Wingdings"/>
              <a:buChar char=""/>
              <a:defRPr/>
            </a:pPr>
            <a:r>
              <a:rPr lang="en-US" sz="2500" dirty="0" smtClean="0">
                <a:solidFill>
                  <a:schemeClr val="tx1"/>
                </a:solidFill>
                <a:latin typeface="Century Gothic" panose="020B0502020202020204" pitchFamily="34" charset="0"/>
              </a:rPr>
              <a:t>Welfare capitalism, certain industries in trouble</a:t>
            </a:r>
            <a:r>
              <a:rPr lang="en-US" sz="2500" u="sng" dirty="0" smtClean="0">
                <a:solidFill>
                  <a:schemeClr val="tx1"/>
                </a:solidFill>
                <a:latin typeface="Century Gothic" panose="020B0502020202020204" pitchFamily="34" charset="0"/>
              </a:rPr>
              <a:t> </a:t>
            </a:r>
          </a:p>
          <a:p>
            <a:pPr marL="274320" lvl="1" indent="0" fontAlgn="auto">
              <a:lnSpc>
                <a:spcPct val="80000"/>
              </a:lnSpc>
              <a:spcAft>
                <a:spcPts val="0"/>
              </a:spcAft>
              <a:buFont typeface="Wingdings 2" charset="2"/>
              <a:buNone/>
              <a:defRPr/>
            </a:pPr>
            <a:endParaRPr lang="en-US" sz="2500" u="sng" dirty="0" smtClean="0">
              <a:solidFill>
                <a:schemeClr val="tx1"/>
              </a:solidFill>
              <a:latin typeface="Century Gothic" panose="020B0502020202020204" pitchFamily="34" charset="0"/>
            </a:endParaRPr>
          </a:p>
          <a:p>
            <a:pPr marL="274320" indent="-274320" fontAlgn="auto">
              <a:lnSpc>
                <a:spcPct val="80000"/>
              </a:lnSpc>
              <a:spcBef>
                <a:spcPts val="0"/>
              </a:spcBef>
              <a:spcAft>
                <a:spcPts val="0"/>
              </a:spcAft>
              <a:buFont typeface="Wingdings 2"/>
              <a:buChar char=""/>
              <a:defRPr/>
            </a:pPr>
            <a:r>
              <a:rPr lang="en-US" sz="2500" u="sng" dirty="0" smtClean="0">
                <a:solidFill>
                  <a:schemeClr val="tx1"/>
                </a:solidFill>
                <a:latin typeface="Century Gothic" panose="020B0502020202020204" pitchFamily="34" charset="0"/>
              </a:rPr>
              <a:t>Warning signs *** and Causes:</a:t>
            </a:r>
          </a:p>
          <a:p>
            <a:pPr marL="548640" lvl="1" indent="-274320" fontAlgn="auto">
              <a:lnSpc>
                <a:spcPct val="80000"/>
              </a:lnSpc>
              <a:spcAft>
                <a:spcPts val="0"/>
              </a:spcAft>
              <a:buFont typeface="Wingdings"/>
              <a:buChar char=""/>
              <a:defRPr/>
            </a:pPr>
            <a:r>
              <a:rPr lang="en-US" sz="2500" u="sng" dirty="0" smtClean="0">
                <a:solidFill>
                  <a:schemeClr val="tx1"/>
                </a:solidFill>
                <a:latin typeface="Century Gothic" panose="020B0502020202020204" pitchFamily="34" charset="0"/>
              </a:rPr>
              <a:t>One sided wealthy – very few controlled $ and industry in US</a:t>
            </a:r>
          </a:p>
          <a:p>
            <a:pPr marL="548640" lvl="1" indent="-274320" fontAlgn="auto">
              <a:lnSpc>
                <a:spcPct val="80000"/>
              </a:lnSpc>
              <a:spcAft>
                <a:spcPts val="0"/>
              </a:spcAft>
              <a:buFont typeface="Wingdings"/>
              <a:buChar char=""/>
              <a:defRPr/>
            </a:pPr>
            <a:r>
              <a:rPr lang="en-US" sz="2500" u="sng" dirty="0" smtClean="0">
                <a:solidFill>
                  <a:schemeClr val="tx1"/>
                </a:solidFill>
                <a:latin typeface="Century Gothic" panose="020B0502020202020204" pitchFamily="34" charset="0"/>
              </a:rPr>
              <a:t>Debt/credit skyrockets</a:t>
            </a:r>
          </a:p>
          <a:p>
            <a:pPr marL="548640" lvl="1" indent="-274320" fontAlgn="auto">
              <a:lnSpc>
                <a:spcPct val="80000"/>
              </a:lnSpc>
              <a:spcAft>
                <a:spcPts val="0"/>
              </a:spcAft>
              <a:buFont typeface="Wingdings"/>
              <a:buChar char=""/>
              <a:defRPr/>
            </a:pPr>
            <a:r>
              <a:rPr lang="en-US" sz="2500" u="sng" dirty="0" smtClean="0">
                <a:solidFill>
                  <a:schemeClr val="tx1"/>
                </a:solidFill>
                <a:latin typeface="Century Gothic" panose="020B0502020202020204" pitchFamily="34" charset="0"/>
              </a:rPr>
              <a:t>Middle/poor class buy stocks on credit (margin), which leads to ridiculous amount of interest</a:t>
            </a:r>
          </a:p>
          <a:p>
            <a:pPr marL="548640" lvl="1" indent="-274320" fontAlgn="auto">
              <a:lnSpc>
                <a:spcPct val="80000"/>
              </a:lnSpc>
              <a:spcAft>
                <a:spcPts val="0"/>
              </a:spcAft>
              <a:buFont typeface="Wingdings"/>
              <a:buChar char=""/>
              <a:defRPr/>
            </a:pPr>
            <a:r>
              <a:rPr lang="en-US" sz="2500" u="sng" dirty="0" smtClean="0">
                <a:solidFill>
                  <a:schemeClr val="tx1"/>
                </a:solidFill>
                <a:latin typeface="Century Gothic" panose="020B0502020202020204" pitchFamily="34" charset="0"/>
              </a:rPr>
              <a:t>Farmers go broke </a:t>
            </a:r>
            <a:r>
              <a:rPr lang="en-US" sz="2500" dirty="0" smtClean="0">
                <a:solidFill>
                  <a:schemeClr val="tx1"/>
                </a:solidFill>
                <a:latin typeface="Century Gothic" panose="020B0502020202020204" pitchFamily="34" charset="0"/>
              </a:rPr>
              <a:t>– hard decades IN BOTH the 1920s &amp; 1930s</a:t>
            </a:r>
          </a:p>
          <a:p>
            <a:pPr marL="548640" lvl="1" indent="-274320" fontAlgn="auto">
              <a:lnSpc>
                <a:spcPct val="80000"/>
              </a:lnSpc>
              <a:spcAft>
                <a:spcPts val="0"/>
              </a:spcAft>
              <a:buFont typeface="Wingdings"/>
              <a:buChar char=""/>
              <a:defRPr/>
            </a:pPr>
            <a:r>
              <a:rPr lang="en-US" sz="2500" i="1" u="sng" dirty="0" smtClean="0">
                <a:solidFill>
                  <a:schemeClr val="tx1"/>
                </a:solidFill>
                <a:latin typeface="Century Gothic" panose="020B0502020202020204" pitchFamily="34" charset="0"/>
              </a:rPr>
              <a:t>Factories overproduce</a:t>
            </a:r>
            <a:r>
              <a:rPr lang="en-US" sz="2500" u="sng" dirty="0" smtClean="0">
                <a:solidFill>
                  <a:schemeClr val="tx1"/>
                </a:solidFill>
                <a:latin typeface="Century Gothic" panose="020B0502020202020204" pitchFamily="34" charset="0"/>
              </a:rPr>
              <a:t> – not enough buyers</a:t>
            </a:r>
          </a:p>
          <a:p>
            <a:pPr marL="548640" lvl="1" indent="-274320" fontAlgn="auto">
              <a:lnSpc>
                <a:spcPct val="80000"/>
              </a:lnSpc>
              <a:spcAft>
                <a:spcPts val="0"/>
              </a:spcAft>
              <a:buFont typeface="Wingdings"/>
              <a:buChar char=""/>
              <a:defRPr/>
            </a:pPr>
            <a:r>
              <a:rPr lang="en-US" sz="2500" u="sng" dirty="0" smtClean="0">
                <a:solidFill>
                  <a:schemeClr val="tx1"/>
                </a:solidFill>
                <a:latin typeface="Century Gothic" panose="020B0502020202020204" pitchFamily="34" charset="0"/>
              </a:rPr>
              <a:t>Rural Banks close due to no money supply</a:t>
            </a:r>
          </a:p>
          <a:p>
            <a:pPr marL="548640" lvl="1" indent="-274320" fontAlgn="auto">
              <a:lnSpc>
                <a:spcPct val="80000"/>
              </a:lnSpc>
              <a:spcAft>
                <a:spcPts val="0"/>
              </a:spcAft>
              <a:buFont typeface="Wingdings"/>
              <a:buChar char=""/>
              <a:defRPr/>
            </a:pPr>
            <a:r>
              <a:rPr lang="en-US" sz="2500" u="sng" dirty="0" smtClean="0">
                <a:solidFill>
                  <a:schemeClr val="tx1"/>
                </a:solidFill>
                <a:latin typeface="Century Gothic" panose="020B0502020202020204" pitchFamily="34" charset="0"/>
              </a:rPr>
              <a:t>Bull Market</a:t>
            </a:r>
            <a:r>
              <a:rPr lang="en-US" sz="2500" dirty="0" smtClean="0">
                <a:solidFill>
                  <a:schemeClr val="tx1"/>
                </a:solidFill>
                <a:latin typeface="Century Gothic" panose="020B0502020202020204" pitchFamily="34" charset="0"/>
              </a:rPr>
              <a:t> – </a:t>
            </a:r>
            <a:r>
              <a:rPr lang="en-US" sz="2500" dirty="0">
                <a:solidFill>
                  <a:schemeClr val="tx1"/>
                </a:solidFill>
                <a:latin typeface="Century Gothic" panose="020B0502020202020204" pitchFamily="34" charset="0"/>
              </a:rPr>
              <a:t>has to pop eventually</a:t>
            </a:r>
          </a:p>
          <a:p>
            <a:pPr marL="548640" lvl="1" indent="-274320" fontAlgn="auto">
              <a:lnSpc>
                <a:spcPct val="80000"/>
              </a:lnSpc>
              <a:spcAft>
                <a:spcPts val="0"/>
              </a:spcAft>
              <a:buFont typeface="Wingdings"/>
              <a:buChar char=""/>
              <a:defRPr/>
            </a:pPr>
            <a:endParaRPr lang="en-US" sz="2500" dirty="0" smtClean="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K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2969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28676" name="Picture 5" descr="image?id=95714&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82" y="0"/>
            <a:ext cx="93124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30723"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29700" name="Picture 5" descr="2_great_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1031" y="27709"/>
            <a:ext cx="5334000" cy="693377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pic>
        <p:nvPicPr>
          <p:cNvPr id="32771" name="Picture 4" descr="migrantmother.jpg (82226 bytes)"/>
          <p:cNvPicPr>
            <a:picLocks noGrp="1" noChangeAspect="1" noChangeArrowheads="1"/>
          </p:cNvPicPr>
          <p:nvPr>
            <p:ph idx="1"/>
          </p:nvPr>
        </p:nvPicPr>
        <p:blipFill>
          <a:blip r:embed="rId2"/>
          <a:srcRect/>
          <a:stretch>
            <a:fillRect/>
          </a:stretch>
        </p:blipFill>
        <p:spPr>
          <a:xfrm>
            <a:off x="0" y="0"/>
            <a:ext cx="9144000" cy="68278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smtClean="0">
                <a:solidFill>
                  <a:srgbClr val="8C438F"/>
                </a:solidFill>
                <a:ea typeface="+mj-ea"/>
              </a:rPr>
              <a:t>Dust Storm in Oklahoma</a:t>
            </a:r>
          </a:p>
        </p:txBody>
      </p:sp>
      <p:sp>
        <p:nvSpPr>
          <p:cNvPr id="33795"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32772" name="Picture 5" descr="Dust Storm behind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istoric NWS Image - wea01414"/>
          <p:cNvPicPr>
            <a:picLocks noGrp="1" noChangeAspect="1" noChangeArrowheads="1"/>
          </p:cNvPicPr>
          <p:nvPr>
            <p:ph type="title"/>
          </p:nvPr>
        </p:nvPicPr>
        <p:blipFill>
          <a:blip r:embed="rId2"/>
          <a:stretch>
            <a:fillRect/>
          </a:stretch>
        </p:blipFill>
        <p:spPr bwMode="auto">
          <a:xfrm>
            <a:off x="-457200" y="228600"/>
            <a:ext cx="9855200" cy="6477000"/>
          </a:xfrm>
          <a:extLst>
            <a:ext uri="{909E8E84-426E-40DD-AFC4-6F175D3DCCD1}">
              <a14:hiddenFill xmlns:a14="http://schemas.microsoft.com/office/drawing/2010/main">
                <a:solidFill>
                  <a:srgbClr val="FFFFFF"/>
                </a:solidFill>
              </a14:hiddenFill>
            </a:ext>
          </a:extLst>
        </p:spPr>
      </p:pic>
      <p:sp>
        <p:nvSpPr>
          <p:cNvPr id="3481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_9322_2_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26" descr="K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b="1" dirty="0" smtClean="0">
                <a:solidFill>
                  <a:schemeClr val="accent3"/>
                </a:solidFill>
                <a:latin typeface="Century Gothic" panose="020B0502020202020204" pitchFamily="34" charset="0"/>
                <a:ea typeface="+mj-ea"/>
              </a:rPr>
              <a:t>Crash Events</a:t>
            </a:r>
          </a:p>
        </p:txBody>
      </p:sp>
      <p:sp>
        <p:nvSpPr>
          <p:cNvPr id="11267" name="Rectangle 3"/>
          <p:cNvSpPr>
            <a:spLocks noGrp="1" noChangeArrowheads="1"/>
          </p:cNvSpPr>
          <p:nvPr>
            <p:ph idx="1"/>
          </p:nvPr>
        </p:nvSpPr>
        <p:spPr>
          <a:xfrm>
            <a:off x="685346" y="1732450"/>
            <a:ext cx="7765322" cy="4058751"/>
          </a:xfrm>
        </p:spPr>
        <p:txBody>
          <a:bodyPr>
            <a:normAutofit fontScale="92500" lnSpcReduction="10000"/>
          </a:bodyPr>
          <a:lstStyle/>
          <a:p>
            <a:pPr marL="273050" indent="-273050" fontAlgn="auto">
              <a:buFont typeface="Wingdings 2" panose="05020102010507070707" pitchFamily="18" charset="2"/>
              <a:buChar char=""/>
              <a:defRPr/>
            </a:pPr>
            <a:r>
              <a:rPr lang="en-US" altLang="en-US" sz="2800" u="sng" dirty="0" smtClean="0">
                <a:solidFill>
                  <a:schemeClr val="tx1"/>
                </a:solidFill>
                <a:latin typeface="Century Gothic" panose="020B0502020202020204" pitchFamily="34" charset="0"/>
              </a:rPr>
              <a:t>Oct 24, 1929 – Black Thursday – stock values begin to fall, b/c investors begin to sell stock </a:t>
            </a:r>
          </a:p>
          <a:p>
            <a:pPr marL="273050" indent="-273050" fontAlgn="auto">
              <a:buFont typeface="Wingdings 2" panose="05020102010507070707" pitchFamily="18" charset="2"/>
              <a:buChar char=""/>
              <a:defRPr/>
            </a:pPr>
            <a:r>
              <a:rPr lang="en-US" altLang="en-US" sz="2800" u="sng" dirty="0" smtClean="0">
                <a:solidFill>
                  <a:schemeClr val="tx1"/>
                </a:solidFill>
                <a:latin typeface="Century Gothic" panose="020B0502020202020204" pitchFamily="34" charset="0"/>
              </a:rPr>
              <a:t>Oct 29, 1929 – Black Tuesday</a:t>
            </a:r>
            <a:r>
              <a:rPr lang="en-US" altLang="en-US" sz="2800" dirty="0" smtClean="0">
                <a:solidFill>
                  <a:schemeClr val="tx1"/>
                </a:solidFill>
                <a:latin typeface="Century Gothic" panose="020B0502020202020204" pitchFamily="34" charset="0"/>
              </a:rPr>
              <a:t> – millions of shares sold to avoid further losses – </a:t>
            </a:r>
            <a:r>
              <a:rPr lang="en-US" altLang="en-US" sz="2800" u="sng" dirty="0" smtClean="0">
                <a:solidFill>
                  <a:schemeClr val="tx1"/>
                </a:solidFill>
                <a:latin typeface="Century Gothic" panose="020B0502020202020204" pitchFamily="34" charset="0"/>
              </a:rPr>
              <a:t>the Great Crash!</a:t>
            </a:r>
          </a:p>
          <a:p>
            <a:pPr marL="273050" indent="-273050" fontAlgn="auto">
              <a:buFont typeface="Wingdings 2" panose="05020102010507070707" pitchFamily="18" charset="2"/>
              <a:buChar char=""/>
              <a:defRPr/>
            </a:pPr>
            <a:r>
              <a:rPr lang="en-US" altLang="en-US" sz="2800" u="sng" dirty="0" smtClean="0">
                <a:solidFill>
                  <a:schemeClr val="tx1"/>
                </a:solidFill>
                <a:latin typeface="Century Gothic" panose="020B0502020202020204" pitchFamily="34" charset="0"/>
              </a:rPr>
              <a:t>Government protections are virtually non-existent – laissez faire</a:t>
            </a:r>
          </a:p>
          <a:p>
            <a:pPr marL="273050" indent="-273050" fontAlgn="auto">
              <a:buFont typeface="Wingdings 2" panose="05020102010507070707" pitchFamily="18" charset="2"/>
              <a:buChar char=""/>
              <a:defRPr/>
            </a:pPr>
            <a:r>
              <a:rPr lang="en-US" altLang="en-US" sz="2800" u="sng" dirty="0" smtClean="0">
                <a:solidFill>
                  <a:schemeClr val="tx1"/>
                </a:solidFill>
                <a:latin typeface="Century Gothic" panose="020B0502020202020204" pitchFamily="34" charset="0"/>
              </a:rPr>
              <a:t>Stock Market Crash – </a:t>
            </a:r>
            <a:r>
              <a:rPr lang="en-US" altLang="en-US" sz="2800" i="1" u="sng" dirty="0" smtClean="0">
                <a:solidFill>
                  <a:srgbClr val="FF0000"/>
                </a:solidFill>
                <a:latin typeface="Century Gothic" panose="020B0502020202020204" pitchFamily="34" charset="0"/>
              </a:rPr>
              <a:t>CATALYST</a:t>
            </a:r>
            <a:r>
              <a:rPr lang="en-US" altLang="en-US" sz="2800" u="sng" dirty="0" smtClean="0">
                <a:solidFill>
                  <a:schemeClr val="tx1"/>
                </a:solidFill>
                <a:latin typeface="Century Gothic" panose="020B0502020202020204" pitchFamily="34" charset="0"/>
              </a:rPr>
              <a:t> of the Great Depression, 1929-1945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le:Bonnieclyde 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55"/>
            <a:ext cx="5562600" cy="68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ch2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0"/>
            <a:ext cx="517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533400"/>
            <a:ext cx="9144000" cy="609600"/>
          </a:xfrm>
        </p:spPr>
        <p:txBody>
          <a:bodyPr>
            <a:noAutofit/>
          </a:bodyPr>
          <a:lstStyle/>
          <a:p>
            <a:pPr fontAlgn="auto">
              <a:spcAft>
                <a:spcPts val="0"/>
              </a:spcAft>
              <a:defRPr/>
            </a:pPr>
            <a:r>
              <a:rPr lang="en-US" sz="2800" b="1" dirty="0" smtClean="0">
                <a:solidFill>
                  <a:schemeClr val="accent3"/>
                </a:solidFill>
                <a:latin typeface="Century Gothic" panose="020B0502020202020204" pitchFamily="34" charset="0"/>
                <a:ea typeface="+mj-ea"/>
              </a:rPr>
              <a:t>Ch 18: Franklin Delano Roosevelt – Election of 1932</a:t>
            </a:r>
          </a:p>
        </p:txBody>
      </p:sp>
      <p:sp>
        <p:nvSpPr>
          <p:cNvPr id="30723" name="Rectangle 3"/>
          <p:cNvSpPr>
            <a:spLocks noGrp="1" noChangeArrowheads="1"/>
          </p:cNvSpPr>
          <p:nvPr>
            <p:ph idx="1"/>
          </p:nvPr>
        </p:nvSpPr>
        <p:spPr>
          <a:xfrm>
            <a:off x="457200" y="1295400"/>
            <a:ext cx="8229600" cy="5257800"/>
          </a:xfrm>
        </p:spPr>
        <p:txBody>
          <a:bodyPr>
            <a:normAutofit fontScale="92500" lnSpcReduction="10000"/>
          </a:bodyPr>
          <a:lstStyle/>
          <a:p>
            <a:pPr marL="274320" indent="-274320" fontAlgn="auto">
              <a:lnSpc>
                <a:spcPct val="80000"/>
              </a:lnSpc>
              <a:spcBef>
                <a:spcPts val="0"/>
              </a:spcBef>
              <a:spcAft>
                <a:spcPts val="0"/>
              </a:spcAft>
              <a:buFont typeface="Wingdings 2"/>
              <a:buChar char=""/>
              <a:defRPr/>
            </a:pPr>
            <a:r>
              <a:rPr lang="en-US" sz="2400" dirty="0" smtClean="0">
                <a:solidFill>
                  <a:schemeClr val="tx1"/>
                </a:solidFill>
                <a:latin typeface="Century Gothic" panose="020B0502020202020204" pitchFamily="34" charset="0"/>
                <a:sym typeface="Wingdings" pitchFamily="2" charset="2"/>
              </a:rPr>
              <a:t>FDR – seen as ‘ordinary guy’ and optimistic</a:t>
            </a:r>
          </a:p>
          <a:p>
            <a:pPr marL="548640" lvl="1" indent="-274320" fontAlgn="auto">
              <a:lnSpc>
                <a:spcPct val="80000"/>
              </a:lnSpc>
              <a:spcAft>
                <a:spcPts val="0"/>
              </a:spcAft>
              <a:buFont typeface="Wingdings"/>
              <a:buChar char=""/>
              <a:defRPr/>
            </a:pPr>
            <a:r>
              <a:rPr lang="en-US" sz="2400" dirty="0" smtClean="0">
                <a:solidFill>
                  <a:schemeClr val="tx1"/>
                </a:solidFill>
                <a:latin typeface="Century Gothic" panose="020B0502020202020204" pitchFamily="34" charset="0"/>
              </a:rPr>
              <a:t>Wins in landslide  – </a:t>
            </a:r>
            <a:r>
              <a:rPr lang="en-US" sz="2400" u="sng" dirty="0" smtClean="0">
                <a:solidFill>
                  <a:schemeClr val="tx1"/>
                </a:solidFill>
                <a:latin typeface="Century Gothic" panose="020B0502020202020204" pitchFamily="34" charset="0"/>
              </a:rPr>
              <a:t>“we have nothing to fear but fear itself”</a:t>
            </a:r>
          </a:p>
          <a:p>
            <a:pPr marL="548640" lvl="1" indent="-274320" fontAlgn="auto">
              <a:lnSpc>
                <a:spcPct val="80000"/>
              </a:lnSpc>
              <a:spcAft>
                <a:spcPts val="0"/>
              </a:spcAft>
              <a:buFont typeface="Wingdings"/>
              <a:buChar char=""/>
              <a:defRPr/>
            </a:pPr>
            <a:r>
              <a:rPr lang="en-US" sz="2400" u="sng" dirty="0" smtClean="0">
                <a:solidFill>
                  <a:schemeClr val="tx1"/>
                </a:solidFill>
                <a:latin typeface="Century Gothic" panose="020B0502020202020204" pitchFamily="34" charset="0"/>
              </a:rPr>
              <a:t>Also – wants to help people economically --- sees as </a:t>
            </a:r>
            <a:r>
              <a:rPr lang="en-US" sz="2400" u="sng" dirty="0" err="1" smtClean="0">
                <a:solidFill>
                  <a:schemeClr val="tx1"/>
                </a:solidFill>
                <a:latin typeface="Century Gothic" panose="020B0502020202020204" pitchFamily="34" charset="0"/>
              </a:rPr>
              <a:t>gov’t</a:t>
            </a:r>
            <a:r>
              <a:rPr lang="en-US" sz="2400" u="sng" dirty="0" smtClean="0">
                <a:solidFill>
                  <a:schemeClr val="tx1"/>
                </a:solidFill>
                <a:latin typeface="Century Gothic" panose="020B0502020202020204" pitchFamily="34" charset="0"/>
              </a:rPr>
              <a:t> responsibility in times of crisis</a:t>
            </a:r>
          </a:p>
          <a:p>
            <a:pPr marL="274320" indent="-274320" fontAlgn="auto">
              <a:lnSpc>
                <a:spcPct val="80000"/>
              </a:lnSpc>
              <a:spcBef>
                <a:spcPts val="0"/>
              </a:spcBef>
              <a:spcAft>
                <a:spcPts val="0"/>
              </a:spcAft>
              <a:buFont typeface="Wingdings 2"/>
              <a:buChar char=""/>
              <a:defRPr/>
            </a:pPr>
            <a:endParaRPr lang="en-US" sz="2200" dirty="0" smtClean="0">
              <a:solidFill>
                <a:schemeClr val="tx1"/>
              </a:solidFill>
              <a:latin typeface="Century Gothic" panose="020B0502020202020204" pitchFamily="34" charset="0"/>
            </a:endParaRPr>
          </a:p>
          <a:p>
            <a:pPr marL="274320" indent="-274320" fontAlgn="auto">
              <a:lnSpc>
                <a:spcPct val="80000"/>
              </a:lnSpc>
              <a:spcBef>
                <a:spcPts val="0"/>
              </a:spcBef>
              <a:spcAft>
                <a:spcPts val="0"/>
              </a:spcAft>
              <a:buFont typeface="Wingdings 2"/>
              <a:buChar char=""/>
              <a:defRPr/>
            </a:pPr>
            <a:r>
              <a:rPr lang="en-US" sz="2200" dirty="0" smtClean="0">
                <a:solidFill>
                  <a:schemeClr val="tx1"/>
                </a:solidFill>
                <a:latin typeface="Century Gothic" panose="020B0502020202020204" pitchFamily="34" charset="0"/>
              </a:rPr>
              <a:t>New Deal and </a:t>
            </a:r>
            <a:r>
              <a:rPr lang="en-US" sz="2200" u="sng" dirty="0" smtClean="0">
                <a:solidFill>
                  <a:schemeClr val="tx1"/>
                </a:solidFill>
                <a:latin typeface="Century Gothic" panose="020B0502020202020204" pitchFamily="34" charset="0"/>
              </a:rPr>
              <a:t>fireside chats</a:t>
            </a:r>
            <a:r>
              <a:rPr lang="en-US" sz="2200" dirty="0" smtClean="0">
                <a:solidFill>
                  <a:schemeClr val="tx1"/>
                </a:solidFill>
                <a:latin typeface="Century Gothic" panose="020B0502020202020204" pitchFamily="34" charset="0"/>
              </a:rPr>
              <a:t> </a:t>
            </a:r>
            <a:r>
              <a:rPr lang="en-US" sz="2200" dirty="0" smtClean="0">
                <a:solidFill>
                  <a:schemeClr val="tx1"/>
                </a:solidFill>
                <a:latin typeface="Century Gothic" panose="020B0502020202020204" pitchFamily="34" charset="0"/>
                <a:sym typeface="Wingdings" pitchFamily="2" charset="2"/>
              </a:rPr>
              <a:t>  would he have been elected if there was a TV in every home?</a:t>
            </a:r>
          </a:p>
          <a:p>
            <a:pPr marL="274320" indent="-274320" fontAlgn="auto">
              <a:lnSpc>
                <a:spcPct val="80000"/>
              </a:lnSpc>
              <a:spcBef>
                <a:spcPts val="0"/>
              </a:spcBef>
              <a:spcAft>
                <a:spcPts val="0"/>
              </a:spcAft>
              <a:buFont typeface="Wingdings 2"/>
              <a:buChar char=""/>
              <a:defRPr/>
            </a:pPr>
            <a:endParaRPr lang="en-US" sz="2200" u="sng" dirty="0" smtClean="0">
              <a:solidFill>
                <a:schemeClr val="tx1"/>
              </a:solidFill>
              <a:latin typeface="Century Gothic" panose="020B0502020202020204" pitchFamily="34" charset="0"/>
              <a:sym typeface="Wingdings" pitchFamily="2" charset="2"/>
            </a:endParaRPr>
          </a:p>
          <a:p>
            <a:pPr marL="274320" indent="-274320" fontAlgn="auto">
              <a:lnSpc>
                <a:spcPct val="80000"/>
              </a:lnSpc>
              <a:spcBef>
                <a:spcPts val="0"/>
              </a:spcBef>
              <a:spcAft>
                <a:spcPts val="0"/>
              </a:spcAft>
              <a:buFont typeface="Wingdings 2"/>
              <a:buChar char=""/>
              <a:defRPr/>
            </a:pPr>
            <a:r>
              <a:rPr lang="en-US" sz="2200" u="sng" dirty="0" smtClean="0">
                <a:solidFill>
                  <a:schemeClr val="tx1"/>
                </a:solidFill>
                <a:latin typeface="Century Gothic" panose="020B0502020202020204" pitchFamily="34" charset="0"/>
                <a:sym typeface="Wingdings" pitchFamily="2" charset="2"/>
              </a:rPr>
              <a:t>Keynes economics – </a:t>
            </a:r>
            <a:r>
              <a:rPr lang="en-US" sz="2200" u="sng" dirty="0" err="1" smtClean="0">
                <a:solidFill>
                  <a:schemeClr val="tx1"/>
                </a:solidFill>
                <a:latin typeface="Century Gothic" panose="020B0502020202020204" pitchFamily="34" charset="0"/>
                <a:sym typeface="Wingdings" pitchFamily="2" charset="2"/>
              </a:rPr>
              <a:t>gov’t</a:t>
            </a:r>
            <a:r>
              <a:rPr lang="en-US" sz="2200" u="sng" dirty="0" smtClean="0">
                <a:solidFill>
                  <a:schemeClr val="tx1"/>
                </a:solidFill>
                <a:latin typeface="Century Gothic" panose="020B0502020202020204" pitchFamily="34" charset="0"/>
                <a:sym typeface="Wingdings" pitchFamily="2" charset="2"/>
              </a:rPr>
              <a:t> spending = recovery</a:t>
            </a:r>
          </a:p>
          <a:p>
            <a:pPr marL="274320" indent="-274320" fontAlgn="auto">
              <a:lnSpc>
                <a:spcPct val="80000"/>
              </a:lnSpc>
              <a:spcBef>
                <a:spcPts val="0"/>
              </a:spcBef>
              <a:spcAft>
                <a:spcPts val="0"/>
              </a:spcAft>
              <a:buFont typeface="Wingdings 2"/>
              <a:buChar char=""/>
              <a:defRPr/>
            </a:pPr>
            <a:r>
              <a:rPr lang="en-US" sz="2200" dirty="0" smtClean="0">
                <a:solidFill>
                  <a:schemeClr val="tx1"/>
                </a:solidFill>
                <a:latin typeface="Century Gothic" panose="020B0502020202020204" pitchFamily="34" charset="0"/>
                <a:sym typeface="Wingdings" pitchFamily="2" charset="2"/>
              </a:rPr>
              <a:t>“New Nationalism” – </a:t>
            </a:r>
            <a:r>
              <a:rPr lang="en-US" sz="2200" dirty="0" err="1" smtClean="0">
                <a:solidFill>
                  <a:schemeClr val="tx1"/>
                </a:solidFill>
                <a:latin typeface="Century Gothic" panose="020B0502020202020204" pitchFamily="34" charset="0"/>
                <a:sym typeface="Wingdings" pitchFamily="2" charset="2"/>
              </a:rPr>
              <a:t>gov’t</a:t>
            </a:r>
            <a:r>
              <a:rPr lang="en-US" sz="2200" dirty="0" smtClean="0">
                <a:solidFill>
                  <a:schemeClr val="tx1"/>
                </a:solidFill>
                <a:latin typeface="Century Gothic" panose="020B0502020202020204" pitchFamily="34" charset="0"/>
                <a:sym typeface="Wingdings" pitchFamily="2" charset="2"/>
              </a:rPr>
              <a:t> works with business to get out of financial ruin</a:t>
            </a:r>
          </a:p>
          <a:p>
            <a:pPr marL="274320" indent="-274320" fontAlgn="auto">
              <a:lnSpc>
                <a:spcPct val="80000"/>
              </a:lnSpc>
              <a:spcBef>
                <a:spcPts val="0"/>
              </a:spcBef>
              <a:spcAft>
                <a:spcPts val="0"/>
              </a:spcAft>
              <a:buFont typeface="Wingdings 2"/>
              <a:buChar char=""/>
              <a:defRPr/>
            </a:pPr>
            <a:endParaRPr lang="en-US" sz="2200" u="sng" dirty="0" smtClean="0">
              <a:solidFill>
                <a:schemeClr val="tx1"/>
              </a:solidFill>
              <a:latin typeface="Century Gothic" panose="020B0502020202020204" pitchFamily="34" charset="0"/>
              <a:sym typeface="Wingdings" pitchFamily="2" charset="2"/>
            </a:endParaRPr>
          </a:p>
          <a:p>
            <a:pPr marL="274320" indent="-274320" fontAlgn="auto">
              <a:lnSpc>
                <a:spcPct val="80000"/>
              </a:lnSpc>
              <a:spcBef>
                <a:spcPts val="0"/>
              </a:spcBef>
              <a:spcAft>
                <a:spcPts val="0"/>
              </a:spcAft>
              <a:buFont typeface="Wingdings 2"/>
              <a:buChar char=""/>
              <a:defRPr/>
            </a:pPr>
            <a:r>
              <a:rPr lang="en-US" sz="2200" u="sng" dirty="0" smtClean="0">
                <a:solidFill>
                  <a:schemeClr val="tx1"/>
                </a:solidFill>
                <a:latin typeface="Century Gothic" panose="020B0502020202020204" pitchFamily="34" charset="0"/>
                <a:sym typeface="Wingdings" pitchFamily="2" charset="2"/>
              </a:rPr>
              <a:t>** Election of 1932 will change the way Americans see the role of government and social welfare programs</a:t>
            </a:r>
          </a:p>
          <a:p>
            <a:pPr marL="274320" indent="-274320" fontAlgn="auto">
              <a:lnSpc>
                <a:spcPct val="80000"/>
              </a:lnSpc>
              <a:spcBef>
                <a:spcPts val="0"/>
              </a:spcBef>
              <a:spcAft>
                <a:spcPts val="0"/>
              </a:spcAft>
              <a:buFont typeface="Wingdings 2"/>
              <a:buChar char=""/>
              <a:defRPr/>
            </a:pPr>
            <a:endParaRPr lang="en-US" sz="2200" u="sng" dirty="0" smtClean="0">
              <a:solidFill>
                <a:schemeClr val="tx1"/>
              </a:solidFill>
              <a:latin typeface="Century Gothic" panose="020B0502020202020204" pitchFamily="34" charset="0"/>
              <a:sym typeface="Wingdings" pitchFamily="2" charset="2"/>
            </a:endParaRPr>
          </a:p>
          <a:p>
            <a:pPr marL="274320" indent="-274320" fontAlgn="auto">
              <a:lnSpc>
                <a:spcPct val="80000"/>
              </a:lnSpc>
              <a:spcBef>
                <a:spcPts val="0"/>
              </a:spcBef>
              <a:spcAft>
                <a:spcPts val="0"/>
              </a:spcAft>
              <a:buFont typeface="Wingdings 2"/>
              <a:buChar char=""/>
              <a:defRPr/>
            </a:pPr>
            <a:r>
              <a:rPr lang="en-US" sz="2200" u="sng" dirty="0" smtClean="0">
                <a:solidFill>
                  <a:schemeClr val="tx1"/>
                </a:solidFill>
                <a:latin typeface="Century Gothic" panose="020B0502020202020204" pitchFamily="34" charset="0"/>
                <a:sym typeface="Wingdings" pitchFamily="2" charset="2"/>
              </a:rPr>
              <a:t>New Deal is what FDR promises to promote economy, jobs, and end homelessness</a:t>
            </a:r>
            <a:r>
              <a:rPr lang="en-US" sz="2200" dirty="0" smtClean="0">
                <a:solidFill>
                  <a:schemeClr val="tx1"/>
                </a:solidFill>
                <a:latin typeface="Century Gothic" panose="020B0502020202020204" pitchFamily="34" charset="0"/>
                <a:sym typeface="Wingdings" pitchFamily="2" charset="2"/>
              </a:rPr>
              <a:t> – </a:t>
            </a:r>
            <a:r>
              <a:rPr lang="en-US" sz="2200" u="sng" dirty="0" smtClean="0">
                <a:solidFill>
                  <a:schemeClr val="tx1"/>
                </a:solidFill>
                <a:latin typeface="Century Gothic" panose="020B0502020202020204" pitchFamily="34" charset="0"/>
                <a:sym typeface="Wingdings" pitchFamily="2" charset="2"/>
              </a:rPr>
              <a:t>RELIEF, RECOVERY, REFORM</a:t>
            </a:r>
          </a:p>
          <a:p>
            <a:pPr marL="274320" indent="-274320" fontAlgn="auto">
              <a:lnSpc>
                <a:spcPct val="80000"/>
              </a:lnSpc>
              <a:spcBef>
                <a:spcPts val="0"/>
              </a:spcBef>
              <a:spcAft>
                <a:spcPts val="0"/>
              </a:spcAft>
              <a:buFont typeface="Wingdings 2"/>
              <a:buChar char=""/>
              <a:defRPr/>
            </a:pPr>
            <a:endParaRPr lang="en-US" sz="2200" u="sng" dirty="0" smtClean="0">
              <a:solidFill>
                <a:schemeClr val="tx1"/>
              </a:solidFill>
              <a:latin typeface="Century Gothic" panose="020B0502020202020204" pitchFamily="34" charset="0"/>
              <a:sym typeface="Wingdings" pitchFamily="2" charset="2"/>
            </a:endParaRPr>
          </a:p>
          <a:p>
            <a:pPr marL="274320" indent="-274320" fontAlgn="auto">
              <a:lnSpc>
                <a:spcPct val="80000"/>
              </a:lnSpc>
              <a:spcBef>
                <a:spcPts val="0"/>
              </a:spcBef>
              <a:spcAft>
                <a:spcPts val="0"/>
              </a:spcAft>
              <a:buFont typeface="Wingdings 2"/>
              <a:buChar char=""/>
              <a:defRPr/>
            </a:pPr>
            <a:r>
              <a:rPr lang="en-US" sz="2200" u="sng" dirty="0" smtClean="0">
                <a:solidFill>
                  <a:schemeClr val="tx1"/>
                </a:solidFill>
                <a:latin typeface="Century Gothic" panose="020B0502020202020204" pitchFamily="34" charset="0"/>
                <a:sym typeface="Wingdings" pitchFamily="2" charset="2"/>
              </a:rPr>
              <a:t>Eleanor is wife – promotes  New Deal</a:t>
            </a:r>
            <a:r>
              <a:rPr lang="en-US" sz="2200" dirty="0" smtClean="0">
                <a:solidFill>
                  <a:schemeClr val="tx1"/>
                </a:solidFill>
                <a:latin typeface="Century Gothic" panose="020B0502020202020204" pitchFamily="34" charset="0"/>
                <a:sym typeface="Wingdings" pitchFamily="2" charset="2"/>
              </a:rPr>
              <a:t> – takes on new role as First Lady</a:t>
            </a:r>
          </a:p>
          <a:p>
            <a:pPr marL="548640" lvl="1" indent="-274320" fontAlgn="auto">
              <a:lnSpc>
                <a:spcPct val="80000"/>
              </a:lnSpc>
              <a:spcAft>
                <a:spcPts val="0"/>
              </a:spcAft>
              <a:buFont typeface="Wingdings"/>
              <a:buChar char=""/>
              <a:defRPr/>
            </a:pPr>
            <a:r>
              <a:rPr lang="en-US" sz="1900" dirty="0" smtClean="0">
                <a:solidFill>
                  <a:schemeClr val="tx1"/>
                </a:solidFill>
                <a:latin typeface="Century Gothic" panose="020B0502020202020204" pitchFamily="34" charset="0"/>
              </a:rPr>
              <a:t>Will be known to fight for children, poor, African Americans, women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533400"/>
            <a:ext cx="9144000" cy="762000"/>
          </a:xfrm>
        </p:spPr>
        <p:txBody>
          <a:bodyPr>
            <a:noAutofit/>
          </a:bodyPr>
          <a:lstStyle/>
          <a:p>
            <a:pPr fontAlgn="auto">
              <a:spcAft>
                <a:spcPts val="0"/>
              </a:spcAft>
              <a:defRPr/>
            </a:pPr>
            <a:r>
              <a:rPr lang="en-US" sz="2800" b="1" dirty="0" smtClean="0">
                <a:solidFill>
                  <a:schemeClr val="accent3"/>
                </a:solidFill>
                <a:latin typeface="Century Gothic" panose="020B0502020202020204" pitchFamily="34" charset="0"/>
                <a:ea typeface="+mj-ea"/>
              </a:rPr>
              <a:t>Eleanor – A New Kind of Frist Lady       First </a:t>
            </a:r>
            <a:r>
              <a:rPr lang="en-US" sz="2800" b="1" dirty="0">
                <a:solidFill>
                  <a:schemeClr val="accent3"/>
                </a:solidFill>
                <a:latin typeface="Century Gothic" panose="020B0502020202020204" pitchFamily="34" charset="0"/>
                <a:ea typeface="+mj-ea"/>
              </a:rPr>
              <a:t>T</a:t>
            </a:r>
            <a:r>
              <a:rPr lang="en-US" sz="2800" b="1" dirty="0" smtClean="0">
                <a:solidFill>
                  <a:schemeClr val="accent3"/>
                </a:solidFill>
                <a:latin typeface="Century Gothic" panose="020B0502020202020204" pitchFamily="34" charset="0"/>
                <a:ea typeface="+mj-ea"/>
              </a:rPr>
              <a:t>o </a:t>
            </a:r>
            <a:r>
              <a:rPr lang="en-US" sz="2800" b="1" dirty="0">
                <a:solidFill>
                  <a:schemeClr val="accent3"/>
                </a:solidFill>
                <a:latin typeface="Century Gothic" panose="020B0502020202020204" pitchFamily="34" charset="0"/>
                <a:ea typeface="+mj-ea"/>
              </a:rPr>
              <a:t>M</a:t>
            </a:r>
            <a:r>
              <a:rPr lang="en-US" sz="2800" b="1" dirty="0" smtClean="0">
                <a:solidFill>
                  <a:schemeClr val="accent3"/>
                </a:solidFill>
                <a:latin typeface="Century Gothic" panose="020B0502020202020204" pitchFamily="34" charset="0"/>
                <a:ea typeface="+mj-ea"/>
              </a:rPr>
              <a:t>ake Speeches </a:t>
            </a:r>
            <a:r>
              <a:rPr lang="en-US" sz="2800" b="1" i="1" dirty="0" smtClean="0">
                <a:solidFill>
                  <a:schemeClr val="accent3"/>
                </a:solidFill>
                <a:latin typeface="Century Gothic" panose="020B0502020202020204" pitchFamily="34" charset="0"/>
                <a:ea typeface="+mj-ea"/>
              </a:rPr>
              <a:t>WITHOUT</a:t>
            </a:r>
            <a:r>
              <a:rPr lang="en-US" sz="2800" b="1" dirty="0" smtClean="0">
                <a:solidFill>
                  <a:schemeClr val="accent3"/>
                </a:solidFill>
                <a:latin typeface="Century Gothic" panose="020B0502020202020204" pitchFamily="34" charset="0"/>
                <a:ea typeface="+mj-ea"/>
              </a:rPr>
              <a:t> Her Husband</a:t>
            </a:r>
          </a:p>
        </p:txBody>
      </p:sp>
      <p:sp>
        <p:nvSpPr>
          <p:cNvPr id="41987" name="Rectangle 3"/>
          <p:cNvSpPr>
            <a:spLocks noGrp="1" noChangeArrowheads="1"/>
          </p:cNvSpPr>
          <p:nvPr>
            <p:ph type="body" sz="half" idx="1"/>
          </p:nvPr>
        </p:nvSpPr>
        <p:spPr>
          <a:xfrm>
            <a:off x="457200" y="1828800"/>
            <a:ext cx="4033838" cy="4800600"/>
          </a:xfrm>
        </p:spPr>
        <p:txBody>
          <a:bodyPr>
            <a:normAutofit lnSpcReduction="10000"/>
          </a:bodyPr>
          <a:lstStyle/>
          <a:p>
            <a:pPr indent="-306000" fontAlgn="auto">
              <a:buFont typeface="Wingdings 2" charset="2"/>
              <a:buChar char=""/>
              <a:defRPr/>
            </a:pPr>
            <a:r>
              <a:rPr lang="en-US" altLang="en-US" sz="2800" dirty="0" smtClean="0">
                <a:solidFill>
                  <a:schemeClr val="tx1"/>
                </a:solidFill>
                <a:latin typeface="Century Gothic" panose="020B0502020202020204" pitchFamily="34" charset="0"/>
              </a:rPr>
              <a:t>“A woman is like a tea bag…  you never know how strong she is until you dunk her in hot water.”</a:t>
            </a:r>
          </a:p>
          <a:p>
            <a:pPr indent="-306000" fontAlgn="auto">
              <a:buFont typeface="Wingdings 2" charset="2"/>
              <a:buChar char=""/>
              <a:defRPr/>
            </a:pPr>
            <a:r>
              <a:rPr lang="en-US" altLang="en-US" sz="2800" dirty="0" smtClean="0">
                <a:solidFill>
                  <a:schemeClr val="tx1"/>
                </a:solidFill>
                <a:latin typeface="Century Gothic" panose="020B0502020202020204" pitchFamily="34" charset="0"/>
              </a:rPr>
              <a:t>“If a friend fools you once, shame on them.  If they fool you twice, shame on you.”</a:t>
            </a:r>
          </a:p>
          <a:p>
            <a:pPr indent="-306000" fontAlgn="auto">
              <a:buFont typeface="Wingdings 2" charset="2"/>
              <a:buChar char=""/>
              <a:defRPr/>
            </a:pPr>
            <a:endParaRPr lang="en-US" altLang="en-US" sz="2800" dirty="0" smtClean="0"/>
          </a:p>
        </p:txBody>
      </p:sp>
      <p:pic>
        <p:nvPicPr>
          <p:cNvPr id="41988" name="Picture 5" descr="eleanorroosevelt"/>
          <p:cNvPicPr>
            <a:picLocks noGrp="1" noChangeAspect="1" noChangeArrowheads="1"/>
          </p:cNvPicPr>
          <p:nvPr>
            <p:ph type="clipArt" sz="half" idx="2"/>
          </p:nvPr>
        </p:nvPicPr>
        <p:blipFill>
          <a:blip r:embed="rId2"/>
          <a:stretch>
            <a:fillRect/>
          </a:stretch>
        </p:blipFill>
        <p:spPr>
          <a:xfrm>
            <a:off x="5029200" y="1752600"/>
            <a:ext cx="3681413" cy="4749800"/>
          </a:xfrm>
        </p:spPr>
      </p:pic>
      <p:sp>
        <p:nvSpPr>
          <p:cNvPr id="2" name="Right Arrow 1"/>
          <p:cNvSpPr/>
          <p:nvPr/>
        </p:nvSpPr>
        <p:spPr>
          <a:xfrm>
            <a:off x="6096000" y="604982"/>
            <a:ext cx="5334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ch24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52400"/>
            <a:ext cx="9256713"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type="title"/>
          </p:nvPr>
        </p:nvSpPr>
        <p:spPr>
          <a:xfrm>
            <a:off x="685800" y="228600"/>
            <a:ext cx="7765322" cy="970450"/>
          </a:xfrm>
        </p:spPr>
        <p:txBody>
          <a:bodyPr/>
          <a:lstStyle/>
          <a:p>
            <a:pPr fontAlgn="auto">
              <a:spcAft>
                <a:spcPts val="0"/>
              </a:spcAft>
              <a:defRPr/>
            </a:pPr>
            <a:r>
              <a:rPr lang="en-US" b="1" dirty="0">
                <a:solidFill>
                  <a:schemeClr val="accent4"/>
                </a:solidFill>
                <a:latin typeface="Century Gothic" panose="020B0502020202020204" pitchFamily="34" charset="0"/>
                <a:ea typeface="+mj-ea"/>
              </a:rPr>
              <a:t>Covering up the Polio </a:t>
            </a:r>
          </a:p>
        </p:txBody>
      </p:sp>
      <p:pic>
        <p:nvPicPr>
          <p:cNvPr id="44035" name="Picture 4" descr="fdr132"/>
          <p:cNvPicPr>
            <a:picLocks noGrp="1" noChangeAspect="1" noChangeArrowheads="1"/>
          </p:cNvPicPr>
          <p:nvPr>
            <p:ph idx="1"/>
          </p:nvPr>
        </p:nvPicPr>
        <p:blipFill>
          <a:blip r:embed="rId2"/>
          <a:srcRect/>
          <a:stretch>
            <a:fillRect/>
          </a:stretch>
        </p:blipFill>
        <p:spPr>
          <a:xfrm>
            <a:off x="1066799" y="1295400"/>
            <a:ext cx="7011379" cy="55626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4505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44036" name="Picture 5" descr="lect2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roosevelt_ad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a typeface="+mj-ea"/>
            </a:endParaRPr>
          </a:p>
        </p:txBody>
      </p:sp>
      <p:sp>
        <p:nvSpPr>
          <p:cNvPr id="46083"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45060" name="Picture 4" descr="http://amhist.ist.unomaha.edu/module_files/election%20of%201932%20map.jpg"/>
          <p:cNvPicPr>
            <a:picLocks noChangeAspect="1" noChangeArrowheads="1"/>
          </p:cNvPicPr>
          <p:nvPr/>
        </p:nvPicPr>
        <p:blipFill rotWithShape="1">
          <a:blip r:embed="rId2">
            <a:extLst>
              <a:ext uri="{28A0092B-C50C-407E-A947-70E740481C1C}">
                <a14:useLocalDpi xmlns:a14="http://schemas.microsoft.com/office/drawing/2010/main" val="0"/>
              </a:ext>
            </a:extLst>
          </a:blip>
          <a:srcRect l="4240"/>
          <a:stretch/>
        </p:blipFill>
        <p:spPr bwMode="auto">
          <a:xfrm>
            <a:off x="-6927" y="381000"/>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47107"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46084" name="Picture 5" descr="lect1_6"/>
          <p:cNvPicPr>
            <a:picLocks noChangeAspect="1" noChangeArrowheads="1"/>
          </p:cNvPicPr>
          <p:nvPr/>
        </p:nvPicPr>
        <p:blipFill rotWithShape="1">
          <a:blip r:embed="rId2">
            <a:extLst>
              <a:ext uri="{28A0092B-C50C-407E-A947-70E740481C1C}">
                <a14:useLocalDpi xmlns:a14="http://schemas.microsoft.com/office/drawing/2010/main" val="0"/>
              </a:ext>
            </a:extLst>
          </a:blip>
          <a:srcRect l="813" t="1561"/>
          <a:stretch/>
        </p:blipFill>
        <p:spPr bwMode="auto">
          <a:xfrm>
            <a:off x="-1" y="0"/>
            <a:ext cx="91180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1625" y="381000"/>
            <a:ext cx="8534400" cy="990600"/>
          </a:xfrm>
        </p:spPr>
        <p:txBody>
          <a:bodyPr/>
          <a:lstStyle/>
          <a:p>
            <a:pPr fontAlgn="auto">
              <a:spcAft>
                <a:spcPts val="0"/>
              </a:spcAft>
              <a:defRPr/>
            </a:pPr>
            <a:r>
              <a:rPr lang="en-US" sz="2800" b="1" dirty="0" smtClean="0">
                <a:solidFill>
                  <a:schemeClr val="accent3"/>
                </a:solidFill>
                <a:latin typeface="Century Gothic" panose="020B0502020202020204" pitchFamily="34" charset="0"/>
                <a:ea typeface="+mj-ea"/>
              </a:rPr>
              <a:t>New Deal- Government steps in to help people!   </a:t>
            </a:r>
            <a:r>
              <a:rPr lang="en-US" sz="2800" b="1" u="sng" dirty="0" smtClean="0">
                <a:solidFill>
                  <a:schemeClr val="accent1"/>
                </a:solidFill>
                <a:latin typeface="Century Gothic" panose="020B0502020202020204" pitchFamily="34" charset="0"/>
                <a:ea typeface="+mj-ea"/>
              </a:rPr>
              <a:t>RELIEF, RECOVERY, REFORM</a:t>
            </a:r>
          </a:p>
        </p:txBody>
      </p:sp>
      <p:sp>
        <p:nvSpPr>
          <p:cNvPr id="48131" name="Rectangle 3"/>
          <p:cNvSpPr>
            <a:spLocks noGrp="1" noChangeArrowheads="1"/>
          </p:cNvSpPr>
          <p:nvPr>
            <p:ph idx="1"/>
          </p:nvPr>
        </p:nvSpPr>
        <p:spPr>
          <a:xfrm>
            <a:off x="152401" y="1600200"/>
            <a:ext cx="8839200" cy="5257800"/>
          </a:xfrm>
        </p:spPr>
        <p:txBody>
          <a:bodyPr>
            <a:normAutofit lnSpcReduction="10000"/>
          </a:bodyPr>
          <a:lstStyle/>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First One Hundred Days</a:t>
            </a:r>
            <a:r>
              <a:rPr lang="en-US" altLang="en-US" sz="2400" dirty="0" smtClean="0">
                <a:solidFill>
                  <a:schemeClr val="tx1"/>
                </a:solidFill>
                <a:latin typeface="Century Gothic" panose="020B0502020202020204" pitchFamily="34" charset="0"/>
              </a:rPr>
              <a:t> of presidency</a:t>
            </a:r>
          </a:p>
          <a:p>
            <a:pPr marL="547688" lvl="1" indent="-270000" fontAlgn="auto">
              <a:lnSpc>
                <a:spcPct val="80000"/>
              </a:lnSpc>
              <a:buFont typeface="Wingdings" panose="05000000000000000000" pitchFamily="2" charset="2"/>
              <a:buChar char=""/>
              <a:defRPr/>
            </a:pPr>
            <a:r>
              <a:rPr lang="en-US" altLang="en-US" sz="2400" dirty="0" smtClean="0">
                <a:solidFill>
                  <a:schemeClr val="tx1"/>
                </a:solidFill>
                <a:latin typeface="Century Gothic" panose="020B0502020202020204" pitchFamily="34" charset="0"/>
              </a:rPr>
              <a:t>1.  </a:t>
            </a:r>
            <a:r>
              <a:rPr lang="en-US" altLang="en-US" sz="2300" u="sng" dirty="0" smtClean="0">
                <a:solidFill>
                  <a:schemeClr val="tx1"/>
                </a:solidFill>
                <a:latin typeface="Century Gothic" panose="020B0502020202020204" pitchFamily="34" charset="0"/>
              </a:rPr>
              <a:t>Emergency Banking Act</a:t>
            </a:r>
          </a:p>
          <a:p>
            <a:pPr marL="822325" lvl="2" indent="-216000" fontAlgn="auto">
              <a:lnSpc>
                <a:spcPct val="80000"/>
              </a:lnSpc>
              <a:buFont typeface="Wingdings 2" panose="05020102010507070707" pitchFamily="18" charset="2"/>
              <a:buChar char=""/>
              <a:defRPr/>
            </a:pPr>
            <a:r>
              <a:rPr lang="en-US" altLang="en-US" sz="2300" u="sng" dirty="0" smtClean="0">
                <a:solidFill>
                  <a:schemeClr val="tx1"/>
                </a:solidFill>
                <a:latin typeface="Century Gothic" panose="020B0502020202020204" pitchFamily="34" charset="0"/>
              </a:rPr>
              <a:t>Banks closed, and </a:t>
            </a:r>
            <a:r>
              <a:rPr lang="en-US" altLang="en-US" sz="2300" i="1" u="sng" dirty="0" smtClean="0">
                <a:solidFill>
                  <a:schemeClr val="tx1"/>
                </a:solidFill>
                <a:latin typeface="Century Gothic" panose="020B0502020202020204" pitchFamily="34" charset="0"/>
              </a:rPr>
              <a:t>inspected by gov’t – bank holidays to keep from further withdrawals</a:t>
            </a:r>
          </a:p>
          <a:p>
            <a:pPr marL="822325" lvl="2" indent="-216000" fontAlgn="auto">
              <a:lnSpc>
                <a:spcPct val="80000"/>
              </a:lnSpc>
              <a:buFont typeface="Wingdings 2" panose="05020102010507070707" pitchFamily="18" charset="2"/>
              <a:buChar char=""/>
              <a:defRPr/>
            </a:pPr>
            <a:r>
              <a:rPr lang="en-US" altLang="en-US" sz="2300" u="sng" dirty="0" smtClean="0">
                <a:solidFill>
                  <a:schemeClr val="tx1"/>
                </a:solidFill>
                <a:latin typeface="Century Gothic" panose="020B0502020202020204" pitchFamily="34" charset="0"/>
              </a:rPr>
              <a:t>Result: people confidant again</a:t>
            </a:r>
            <a:r>
              <a:rPr lang="en-US" altLang="en-US" sz="2300" dirty="0" smtClean="0">
                <a:solidFill>
                  <a:schemeClr val="tx1"/>
                </a:solidFill>
                <a:latin typeface="Century Gothic" panose="020B0502020202020204" pitchFamily="34" charset="0"/>
              </a:rPr>
              <a:t> to store money in banks, banks can make interest and make loans</a:t>
            </a:r>
          </a:p>
          <a:p>
            <a:pPr marL="822325" lvl="2" indent="-216000" fontAlgn="auto">
              <a:lnSpc>
                <a:spcPct val="80000"/>
              </a:lnSpc>
              <a:buFont typeface="Wingdings 2" panose="05020102010507070707" pitchFamily="18" charset="2"/>
              <a:buChar char=""/>
              <a:defRPr/>
            </a:pPr>
            <a:r>
              <a:rPr lang="en-US" altLang="en-US" sz="2300" u="sng" dirty="0" smtClean="0">
                <a:solidFill>
                  <a:schemeClr val="tx1"/>
                </a:solidFill>
                <a:latin typeface="Century Gothic" panose="020B0502020202020204" pitchFamily="34" charset="0"/>
              </a:rPr>
              <a:t>Glass </a:t>
            </a:r>
            <a:r>
              <a:rPr lang="en-US" altLang="en-US" sz="2300" u="sng" dirty="0" err="1" smtClean="0">
                <a:solidFill>
                  <a:schemeClr val="tx1"/>
                </a:solidFill>
                <a:latin typeface="Century Gothic" panose="020B0502020202020204" pitchFamily="34" charset="0"/>
              </a:rPr>
              <a:t>Steagall</a:t>
            </a:r>
            <a:r>
              <a:rPr lang="en-US" altLang="en-US" sz="2300" u="sng" dirty="0" smtClean="0">
                <a:solidFill>
                  <a:schemeClr val="tx1"/>
                </a:solidFill>
                <a:latin typeface="Century Gothic" panose="020B0502020202020204" pitchFamily="34" charset="0"/>
              </a:rPr>
              <a:t> Act</a:t>
            </a:r>
            <a:r>
              <a:rPr lang="en-US" altLang="en-US" sz="2300" dirty="0" smtClean="0">
                <a:solidFill>
                  <a:schemeClr val="tx1"/>
                </a:solidFill>
                <a:latin typeface="Century Gothic" panose="020B0502020202020204" pitchFamily="34" charset="0"/>
              </a:rPr>
              <a:t> – </a:t>
            </a:r>
            <a:r>
              <a:rPr lang="en-US" altLang="en-US" sz="2300" u="sng" dirty="0" smtClean="0">
                <a:solidFill>
                  <a:schemeClr val="tx1"/>
                </a:solidFill>
                <a:latin typeface="Century Gothic" panose="020B0502020202020204" pitchFamily="34" charset="0"/>
              </a:rPr>
              <a:t>FDIC</a:t>
            </a:r>
            <a:r>
              <a:rPr lang="en-US" altLang="en-US" sz="2300" dirty="0" smtClean="0">
                <a:solidFill>
                  <a:schemeClr val="tx1"/>
                </a:solidFill>
                <a:latin typeface="Century Gothic" panose="020B0502020202020204" pitchFamily="34" charset="0"/>
              </a:rPr>
              <a:t>/ no speculation on stock market from banks</a:t>
            </a:r>
          </a:p>
          <a:p>
            <a:pPr marL="547688" lvl="1" indent="-270000" fontAlgn="auto">
              <a:lnSpc>
                <a:spcPct val="80000"/>
              </a:lnSpc>
              <a:buFont typeface="Wingdings" panose="05000000000000000000" pitchFamily="2" charset="2"/>
              <a:buChar char=""/>
              <a:defRPr/>
            </a:pPr>
            <a:r>
              <a:rPr lang="en-US" altLang="en-US" sz="2300" dirty="0" smtClean="0">
                <a:solidFill>
                  <a:schemeClr val="tx1"/>
                </a:solidFill>
                <a:latin typeface="Century Gothic" panose="020B0502020202020204" pitchFamily="34" charset="0"/>
              </a:rPr>
              <a:t>2.  </a:t>
            </a:r>
            <a:r>
              <a:rPr lang="en-US" altLang="en-US" sz="2300" u="sng" dirty="0" smtClean="0">
                <a:solidFill>
                  <a:schemeClr val="tx1"/>
                </a:solidFill>
                <a:latin typeface="Century Gothic" panose="020B0502020202020204" pitchFamily="34" charset="0"/>
              </a:rPr>
              <a:t>Federal Emergency Relief Administration</a:t>
            </a:r>
          </a:p>
          <a:p>
            <a:pPr marL="822325" lvl="2" indent="-216000" fontAlgn="auto">
              <a:lnSpc>
                <a:spcPct val="80000"/>
              </a:lnSpc>
              <a:buFont typeface="Wingdings 2" panose="05020102010507070707" pitchFamily="18" charset="2"/>
              <a:buChar char=""/>
              <a:defRPr/>
            </a:pPr>
            <a:r>
              <a:rPr lang="en-US" altLang="en-US" sz="2300" u="sng" dirty="0" smtClean="0">
                <a:solidFill>
                  <a:schemeClr val="tx1"/>
                </a:solidFill>
                <a:latin typeface="Century Gothic" panose="020B0502020202020204" pitchFamily="34" charset="0"/>
              </a:rPr>
              <a:t>Public Works Administration- construction work</a:t>
            </a:r>
          </a:p>
          <a:p>
            <a:pPr marL="822325" lvl="2" indent="-216000" fontAlgn="auto">
              <a:lnSpc>
                <a:spcPct val="80000"/>
              </a:lnSpc>
              <a:buFont typeface="Wingdings 2" panose="05020102010507070707" pitchFamily="18" charset="2"/>
              <a:buChar char=""/>
              <a:defRPr/>
            </a:pPr>
            <a:r>
              <a:rPr lang="en-US" altLang="en-US" sz="2300" u="sng" dirty="0" smtClean="0">
                <a:solidFill>
                  <a:schemeClr val="tx1"/>
                </a:solidFill>
                <a:latin typeface="Century Gothic" panose="020B0502020202020204" pitchFamily="34" charset="0"/>
              </a:rPr>
              <a:t>Civil Works Administration  (CWA) – 4 mil jobs created improving roads, parks, etc.</a:t>
            </a:r>
          </a:p>
          <a:p>
            <a:pPr marL="822325" lvl="2" indent="-216000" fontAlgn="auto">
              <a:lnSpc>
                <a:spcPct val="80000"/>
              </a:lnSpc>
              <a:buFont typeface="Wingdings 2" panose="05020102010507070707" pitchFamily="18" charset="2"/>
              <a:buChar char=""/>
              <a:defRPr/>
            </a:pPr>
            <a:r>
              <a:rPr lang="en-US" altLang="en-US" sz="2300" u="sng" dirty="0" smtClean="0">
                <a:solidFill>
                  <a:schemeClr val="tx1"/>
                </a:solidFill>
                <a:latin typeface="Century Gothic" panose="020B0502020202020204" pitchFamily="34" charset="0"/>
              </a:rPr>
              <a:t>Civilian Conservation Corps (CCC) – men restore national parks, beaches, forests, etc.- FDR’s favorite and most celebrated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t="-1" b="1475"/>
          <a:stretch/>
        </p:blipFill>
        <p:spPr>
          <a:xfrm>
            <a:off x="1701663" y="-3581"/>
            <a:ext cx="5732735" cy="6861581"/>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533400"/>
            <a:ext cx="9144000" cy="685800"/>
          </a:xfrm>
        </p:spPr>
        <p:txBody>
          <a:bodyPr/>
          <a:lstStyle/>
          <a:p>
            <a:pPr fontAlgn="auto">
              <a:spcAft>
                <a:spcPts val="0"/>
              </a:spcAft>
              <a:defRPr/>
            </a:pPr>
            <a:r>
              <a:rPr lang="en-US" sz="3200" b="1" u="sng" dirty="0">
                <a:solidFill>
                  <a:schemeClr val="accent1"/>
                </a:solidFill>
                <a:latin typeface="Century Gothic" panose="020B0502020202020204" pitchFamily="34" charset="0"/>
                <a:ea typeface="+mj-ea"/>
              </a:rPr>
              <a:t>RELIEF, RECOVERY, </a:t>
            </a:r>
            <a:r>
              <a:rPr lang="en-US" sz="3200" b="1" u="sng" dirty="0" smtClean="0">
                <a:solidFill>
                  <a:schemeClr val="accent1"/>
                </a:solidFill>
                <a:latin typeface="Century Gothic" panose="020B0502020202020204" pitchFamily="34" charset="0"/>
                <a:ea typeface="+mj-ea"/>
              </a:rPr>
              <a:t>REFORM…Continued</a:t>
            </a:r>
            <a:endParaRPr lang="en-US" sz="3200" dirty="0" smtClean="0">
              <a:solidFill>
                <a:schemeClr val="accent1">
                  <a:satMod val="150000"/>
                </a:schemeClr>
              </a:solidFill>
              <a:ea typeface="+mj-ea"/>
            </a:endParaRPr>
          </a:p>
        </p:txBody>
      </p:sp>
      <p:sp>
        <p:nvSpPr>
          <p:cNvPr id="49155" name="Rectangle 3"/>
          <p:cNvSpPr>
            <a:spLocks noGrp="1" noChangeArrowheads="1"/>
          </p:cNvSpPr>
          <p:nvPr>
            <p:ph idx="1"/>
          </p:nvPr>
        </p:nvSpPr>
        <p:spPr>
          <a:xfrm>
            <a:off x="685800" y="1371600"/>
            <a:ext cx="7772400" cy="5257800"/>
          </a:xfrm>
        </p:spPr>
        <p:txBody>
          <a:bodyPr/>
          <a:lstStyle/>
          <a:p>
            <a:pPr marL="273050" indent="-273050" fontAlgn="auto">
              <a:buFont typeface="Wingdings 2" panose="05020102010507070707" pitchFamily="18" charset="2"/>
              <a:buChar char=""/>
              <a:defRPr/>
            </a:pPr>
            <a:r>
              <a:rPr lang="en-US" altLang="en-US" sz="2400" dirty="0" smtClean="0">
                <a:solidFill>
                  <a:schemeClr val="tx1"/>
                </a:solidFill>
                <a:latin typeface="Century Gothic" panose="020B0502020202020204" pitchFamily="34" charset="0"/>
              </a:rPr>
              <a:t>3.  </a:t>
            </a:r>
            <a:r>
              <a:rPr lang="en-US" altLang="en-US" sz="2400" u="sng" dirty="0" smtClean="0">
                <a:solidFill>
                  <a:schemeClr val="tx1"/>
                </a:solidFill>
                <a:latin typeface="Century Gothic" panose="020B0502020202020204" pitchFamily="34" charset="0"/>
              </a:rPr>
              <a:t>National Industrial Recovery Act(NIRA)</a:t>
            </a:r>
          </a:p>
          <a:p>
            <a:pPr marL="547688" lvl="1" indent="-270000" fontAlgn="auto">
              <a:buFont typeface="Wingdings" panose="05000000000000000000" pitchFamily="2" charset="2"/>
              <a:buChar char=""/>
              <a:defRPr/>
            </a:pPr>
            <a:r>
              <a:rPr lang="en-US" altLang="en-US" sz="2000" u="sng" dirty="0" smtClean="0">
                <a:solidFill>
                  <a:schemeClr val="tx1"/>
                </a:solidFill>
                <a:latin typeface="Century Gothic" panose="020B0502020202020204" pitchFamily="34" charset="0"/>
              </a:rPr>
              <a:t>Increases industrial prices  - sets up codes of fair competition</a:t>
            </a:r>
            <a:r>
              <a:rPr lang="en-US" altLang="en-US" sz="2000" dirty="0" smtClean="0">
                <a:solidFill>
                  <a:schemeClr val="tx1"/>
                </a:solidFill>
                <a:latin typeface="Century Gothic" panose="020B0502020202020204" pitchFamily="34" charset="0"/>
              </a:rPr>
              <a:t> </a:t>
            </a:r>
          </a:p>
          <a:p>
            <a:pPr marL="547688" lvl="1" indent="-270000" fontAlgn="auto">
              <a:buFont typeface="Wingdings" panose="05000000000000000000" pitchFamily="2" charset="2"/>
              <a:buChar char=""/>
              <a:defRPr/>
            </a:pPr>
            <a:r>
              <a:rPr lang="en-US" altLang="en-US" sz="2000" dirty="0" smtClean="0">
                <a:solidFill>
                  <a:schemeClr val="tx1"/>
                </a:solidFill>
                <a:latin typeface="Century Gothic" panose="020B0502020202020204" pitchFamily="34" charset="0"/>
              </a:rPr>
              <a:t>Sets wages, hours, conditions of workers – Fair Labor Standards Act</a:t>
            </a:r>
          </a:p>
          <a:p>
            <a:pPr marL="273050" indent="-273050" fontAlgn="auto">
              <a:buFont typeface="Wingdings 2" panose="05020102010507070707" pitchFamily="18" charset="2"/>
              <a:buChar char=""/>
              <a:defRPr/>
            </a:pPr>
            <a:r>
              <a:rPr lang="en-US" altLang="en-US" sz="2400" dirty="0" smtClean="0">
                <a:solidFill>
                  <a:schemeClr val="tx1"/>
                </a:solidFill>
                <a:latin typeface="Century Gothic" panose="020B0502020202020204" pitchFamily="34" charset="0"/>
              </a:rPr>
              <a:t>4.  </a:t>
            </a:r>
            <a:r>
              <a:rPr lang="en-US" altLang="en-US" sz="2400" u="sng" dirty="0" smtClean="0">
                <a:solidFill>
                  <a:schemeClr val="tx1"/>
                </a:solidFill>
                <a:latin typeface="Century Gothic" panose="020B0502020202020204" pitchFamily="34" charset="0"/>
              </a:rPr>
              <a:t>Securities and Exchange Commission (SEC)</a:t>
            </a:r>
          </a:p>
          <a:p>
            <a:pPr marL="547688" lvl="1" indent="-270000" fontAlgn="auto">
              <a:buFont typeface="Wingdings" panose="05000000000000000000" pitchFamily="2" charset="2"/>
              <a:buChar char=""/>
              <a:defRPr/>
            </a:pPr>
            <a:r>
              <a:rPr lang="en-US" altLang="en-US" sz="2000" u="sng" dirty="0" smtClean="0">
                <a:solidFill>
                  <a:schemeClr val="tx1"/>
                </a:solidFill>
                <a:latin typeface="Century Gothic" panose="020B0502020202020204" pitchFamily="34" charset="0"/>
              </a:rPr>
              <a:t>Regulates trade and stock</a:t>
            </a:r>
          </a:p>
          <a:p>
            <a:pPr marL="273050" indent="-273050" fontAlgn="auto">
              <a:buFont typeface="Wingdings 2" panose="05020102010507070707" pitchFamily="18" charset="2"/>
              <a:buChar char=""/>
              <a:defRPr/>
            </a:pPr>
            <a:r>
              <a:rPr lang="en-US" altLang="en-US" sz="2400" dirty="0" smtClean="0">
                <a:solidFill>
                  <a:schemeClr val="tx1"/>
                </a:solidFill>
                <a:latin typeface="Century Gothic" panose="020B0502020202020204" pitchFamily="34" charset="0"/>
              </a:rPr>
              <a:t>5.  </a:t>
            </a:r>
            <a:r>
              <a:rPr lang="en-US" altLang="en-US" sz="2400" u="sng" dirty="0" smtClean="0">
                <a:solidFill>
                  <a:schemeClr val="tx1"/>
                </a:solidFill>
                <a:latin typeface="Century Gothic" panose="020B0502020202020204" pitchFamily="34" charset="0"/>
              </a:rPr>
              <a:t>Tennessee Valley Authority (TVA)</a:t>
            </a:r>
          </a:p>
          <a:p>
            <a:pPr marL="547688" lvl="1" indent="-270000" fontAlgn="auto">
              <a:buFont typeface="Wingdings" panose="05000000000000000000" pitchFamily="2" charset="2"/>
              <a:buChar char=""/>
              <a:defRPr/>
            </a:pPr>
            <a:r>
              <a:rPr lang="en-US" altLang="en-US" sz="2000" dirty="0" smtClean="0">
                <a:solidFill>
                  <a:schemeClr val="tx1"/>
                </a:solidFill>
                <a:latin typeface="Century Gothic" panose="020B0502020202020204" pitchFamily="34" charset="0"/>
              </a:rPr>
              <a:t>Provide </a:t>
            </a:r>
            <a:r>
              <a:rPr lang="en-US" altLang="en-US" sz="2000" u="sng" dirty="0" smtClean="0">
                <a:solidFill>
                  <a:schemeClr val="tx1"/>
                </a:solidFill>
                <a:latin typeface="Century Gothic" panose="020B0502020202020204" pitchFamily="34" charset="0"/>
              </a:rPr>
              <a:t>cheap electric and hydro electric</a:t>
            </a:r>
            <a:r>
              <a:rPr lang="en-US" altLang="en-US" sz="2000" dirty="0" smtClean="0">
                <a:solidFill>
                  <a:schemeClr val="tx1"/>
                </a:solidFill>
                <a:latin typeface="Century Gothic" panose="020B0502020202020204" pitchFamily="34" charset="0"/>
              </a:rPr>
              <a:t> to Appalachian region – in exchange of coal</a:t>
            </a:r>
          </a:p>
          <a:p>
            <a:pPr marL="273050" indent="-273050" fontAlgn="auto">
              <a:buFont typeface="Wingdings 2" panose="05020102010507070707" pitchFamily="18" charset="2"/>
              <a:buChar char=""/>
              <a:defRPr/>
            </a:pPr>
            <a:r>
              <a:rPr lang="en-US" altLang="en-US" sz="2400" dirty="0" smtClean="0">
                <a:solidFill>
                  <a:schemeClr val="tx1"/>
                </a:solidFill>
                <a:latin typeface="Century Gothic" panose="020B0502020202020204" pitchFamily="34" charset="0"/>
              </a:rPr>
              <a:t>6.  </a:t>
            </a:r>
            <a:r>
              <a:rPr lang="en-US" altLang="en-US" sz="2400" u="sng" dirty="0" smtClean="0">
                <a:solidFill>
                  <a:schemeClr val="tx1"/>
                </a:solidFill>
                <a:latin typeface="Century Gothic" panose="020B0502020202020204" pitchFamily="34" charset="0"/>
              </a:rPr>
              <a:t>AAA</a:t>
            </a:r>
            <a:r>
              <a:rPr lang="en-US" altLang="en-US" sz="2400" dirty="0" smtClean="0">
                <a:solidFill>
                  <a:schemeClr val="tx1"/>
                </a:solidFill>
                <a:latin typeface="Century Gothic" panose="020B0502020202020204" pitchFamily="34" charset="0"/>
              </a:rPr>
              <a:t> – Agricultural, raise farm prices/ </a:t>
            </a:r>
            <a:r>
              <a:rPr lang="en-US" altLang="en-US" sz="2400" u="sng" dirty="0" smtClean="0">
                <a:solidFill>
                  <a:schemeClr val="tx1"/>
                </a:solidFill>
                <a:latin typeface="Century Gothic" panose="020B0502020202020204" pitchFamily="34" charset="0"/>
              </a:rPr>
              <a:t>paid farmers NOT to grow crops, or kill livestock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06425"/>
            <a:ext cx="7765322" cy="970450"/>
          </a:xfrm>
        </p:spPr>
        <p:txBody>
          <a:bodyPr/>
          <a:lstStyle/>
          <a:p>
            <a:pPr fontAlgn="auto">
              <a:spcAft>
                <a:spcPts val="0"/>
              </a:spcAft>
              <a:defRPr/>
            </a:pPr>
            <a:r>
              <a:rPr lang="en-US" b="1" dirty="0" smtClean="0">
                <a:solidFill>
                  <a:schemeClr val="accent4"/>
                </a:solidFill>
                <a:latin typeface="Century Gothic" panose="020B0502020202020204" pitchFamily="34" charset="0"/>
                <a:ea typeface="+mj-ea"/>
              </a:rPr>
              <a:t>First on FDR’s List…</a:t>
            </a:r>
            <a:endParaRPr lang="en-US" b="1" dirty="0">
              <a:solidFill>
                <a:schemeClr val="accent4"/>
              </a:solidFill>
              <a:latin typeface="Century Gothic" panose="020B0502020202020204" pitchFamily="34" charset="0"/>
              <a:ea typeface="+mj-ea"/>
            </a:endParaRPr>
          </a:p>
        </p:txBody>
      </p:sp>
      <p:sp>
        <p:nvSpPr>
          <p:cNvPr id="50179"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49156" name="Picture 2" descr="http://www.fdic.gov/bank/analytical/firstfifty/id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875"/>
            <a:ext cx="9144000" cy="57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7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52227"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51204" name="Picture 5" descr="w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379"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a typeface="+mj-ea"/>
            </a:endParaRPr>
          </a:p>
        </p:txBody>
      </p:sp>
      <p:sp>
        <p:nvSpPr>
          <p:cNvPr id="53251"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52228" name="Picture 2" descr="http://depts.washington.edu/labhist/cpproject/images/history/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livinghistoryfarm.org/farminginthe30s/media/water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a typeface="+mj-ea"/>
            </a:endParaRPr>
          </a:p>
        </p:txBody>
      </p:sp>
      <p:sp>
        <p:nvSpPr>
          <p:cNvPr id="55299"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54276" name="Picture 2" descr="http://www.1stclasswallpapers.com/backgrounds/miscellaneous/image/golden_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smtClean="0">
                <a:solidFill>
                  <a:srgbClr val="8C438F"/>
                </a:solidFill>
                <a:ea typeface="+mj-ea"/>
              </a:rPr>
              <a:t>	CCC</a:t>
            </a:r>
          </a:p>
        </p:txBody>
      </p:sp>
      <p:sp>
        <p:nvSpPr>
          <p:cNvPr id="56323"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55300" name="Picture 5" descr="mhc_mhm_ccc_pillowcover_46099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3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20080327_conservcorps_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943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ea typeface="+mj-ea"/>
            </a:endParaRPr>
          </a:p>
        </p:txBody>
      </p:sp>
      <p:sp>
        <p:nvSpPr>
          <p:cNvPr id="57347"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56324" name="Picture 2" descr="http://www.apfn.net/messageboard/01-18-04/USAroosevelt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endParaRPr lang="en-US" smtClean="0">
              <a:solidFill>
                <a:srgbClr val="8C438F"/>
              </a:solidFill>
              <a:ea typeface="+mj-ea"/>
            </a:endParaRPr>
          </a:p>
        </p:txBody>
      </p:sp>
      <p:sp>
        <p:nvSpPr>
          <p:cNvPr id="13315"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12292" name="Picture 2" descr="http://www.stltoday.com/blogzone/talk-of-the-day/files/2009/06/depres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 y="20782"/>
            <a:ext cx="8858250" cy="681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33031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346" y="401150"/>
            <a:ext cx="7765322" cy="970450"/>
          </a:xfrm>
        </p:spPr>
        <p:txBody>
          <a:bodyPr/>
          <a:lstStyle/>
          <a:p>
            <a:pPr fontAlgn="auto">
              <a:spcAft>
                <a:spcPts val="0"/>
              </a:spcAft>
              <a:defRPr/>
            </a:pPr>
            <a:r>
              <a:rPr lang="en-US" b="1" dirty="0" smtClean="0">
                <a:solidFill>
                  <a:schemeClr val="accent3"/>
                </a:solidFill>
                <a:latin typeface="Century Gothic" panose="020B0502020202020204" pitchFamily="34" charset="0"/>
                <a:ea typeface="+mj-ea"/>
              </a:rPr>
              <a:t>FDR Criticized  </a:t>
            </a:r>
          </a:p>
        </p:txBody>
      </p:sp>
      <p:sp>
        <p:nvSpPr>
          <p:cNvPr id="60419" name="Rectangle 3"/>
          <p:cNvSpPr>
            <a:spLocks noGrp="1" noChangeArrowheads="1"/>
          </p:cNvSpPr>
          <p:nvPr>
            <p:ph idx="1"/>
          </p:nvPr>
        </p:nvSpPr>
        <p:spPr>
          <a:xfrm>
            <a:off x="228600" y="1219200"/>
            <a:ext cx="8763000" cy="5562600"/>
          </a:xfrm>
        </p:spPr>
        <p:txBody>
          <a:bodyPr>
            <a:normAutofit fontScale="85000" lnSpcReduction="20000"/>
          </a:bodyPr>
          <a:lstStyle/>
          <a:p>
            <a:pPr marL="36900" indent="0" fontAlgn="auto">
              <a:buFont typeface="Wingdings 2" charset="2"/>
              <a:buNone/>
              <a:defRPr/>
            </a:pPr>
            <a:endParaRPr lang="en-US" altLang="en-US" b="1" dirty="0" smtClean="0"/>
          </a:p>
          <a:p>
            <a:pPr indent="-306000" fontAlgn="auto">
              <a:buFont typeface="Wingdings 2" charset="2"/>
              <a:buChar char=""/>
              <a:defRPr/>
            </a:pPr>
            <a:r>
              <a:rPr lang="en-US" altLang="en-US" sz="2400" b="1" dirty="0" smtClean="0">
                <a:solidFill>
                  <a:schemeClr val="tx1"/>
                </a:solidFill>
                <a:latin typeface="Century Gothic" panose="020B0502020202020204" pitchFamily="34" charset="0"/>
              </a:rPr>
              <a:t>** </a:t>
            </a:r>
            <a:r>
              <a:rPr lang="en-US" altLang="en-US" sz="2400" b="1" u="sng" dirty="0" smtClean="0">
                <a:solidFill>
                  <a:schemeClr val="tx1"/>
                </a:solidFill>
                <a:latin typeface="Century Gothic" panose="020B0502020202020204" pitchFamily="34" charset="0"/>
              </a:rPr>
              <a:t>some see these agencies as unconstitutional</a:t>
            </a:r>
          </a:p>
          <a:p>
            <a:pPr indent="-306000" fontAlgn="auto">
              <a:buFont typeface="Wingdings 2" charset="2"/>
              <a:buChar char=""/>
              <a:defRPr/>
            </a:pPr>
            <a:endParaRPr lang="en-US" altLang="en-US" sz="2400" u="sng" dirty="0" smtClean="0">
              <a:solidFill>
                <a:schemeClr val="tx1"/>
              </a:solidFill>
              <a:latin typeface="Century Gothic" panose="020B0502020202020204" pitchFamily="34" charset="0"/>
            </a:endParaRPr>
          </a:p>
          <a:p>
            <a:pPr indent="-306000" fontAlgn="auto">
              <a:buFont typeface="Wingdings 2" charset="2"/>
              <a:buChar char=""/>
              <a:defRPr/>
            </a:pPr>
            <a:r>
              <a:rPr lang="en-US" altLang="en-US" sz="2400" u="sng" dirty="0" smtClean="0">
                <a:solidFill>
                  <a:schemeClr val="tx1"/>
                </a:solidFill>
                <a:latin typeface="Century Gothic" panose="020B0502020202020204" pitchFamily="34" charset="0"/>
              </a:rPr>
              <a:t>Deficit Spending and Keynesian- </a:t>
            </a:r>
            <a:r>
              <a:rPr lang="en-US" altLang="en-US" sz="2400" dirty="0" smtClean="0">
                <a:solidFill>
                  <a:schemeClr val="tx1"/>
                </a:solidFill>
                <a:latin typeface="Century Gothic" panose="020B0502020202020204" pitchFamily="34" charset="0"/>
              </a:rPr>
              <a:t>even when the gov’t doesn’t have the money to spend, they must in order to stimulate the economy</a:t>
            </a:r>
          </a:p>
          <a:p>
            <a:pPr marL="36900" indent="0" fontAlgn="auto">
              <a:buFont typeface="Wingdings 2" charset="2"/>
              <a:buNone/>
              <a:defRPr/>
            </a:pPr>
            <a:endParaRPr lang="en-US" altLang="en-US" sz="2400" dirty="0" smtClean="0">
              <a:solidFill>
                <a:schemeClr val="tx1"/>
              </a:solidFill>
              <a:latin typeface="Century Gothic" panose="020B0502020202020204" pitchFamily="34" charset="0"/>
            </a:endParaRPr>
          </a:p>
          <a:p>
            <a:pPr indent="-306000" fontAlgn="auto">
              <a:buFont typeface="Wingdings 2" charset="2"/>
              <a:buChar char=""/>
              <a:defRPr/>
            </a:pPr>
            <a:r>
              <a:rPr lang="en-US" altLang="en-US" sz="2400" u="sng" dirty="0" smtClean="0">
                <a:solidFill>
                  <a:schemeClr val="tx1"/>
                </a:solidFill>
                <a:latin typeface="Century Gothic" panose="020B0502020202020204" pitchFamily="34" charset="0"/>
              </a:rPr>
              <a:t>“Black Cabinet” </a:t>
            </a:r>
            <a:r>
              <a:rPr lang="en-US" altLang="en-US" sz="2400" dirty="0" smtClean="0">
                <a:solidFill>
                  <a:schemeClr val="tx1"/>
                </a:solidFill>
                <a:latin typeface="Century Gothic" panose="020B0502020202020204" pitchFamily="34" charset="0"/>
              </a:rPr>
              <a:t>– Eleanor and FDR promote more African Americans than any other president up to date</a:t>
            </a:r>
          </a:p>
          <a:p>
            <a:pPr indent="-306000" fontAlgn="auto">
              <a:buFont typeface="Wingdings 2" charset="2"/>
              <a:buChar char=""/>
              <a:defRPr/>
            </a:pPr>
            <a:endParaRPr lang="en-US" altLang="en-US" sz="2400" u="sng" dirty="0" smtClean="0">
              <a:solidFill>
                <a:schemeClr val="tx1"/>
              </a:solidFill>
              <a:latin typeface="Century Gothic" panose="020B0502020202020204" pitchFamily="34" charset="0"/>
            </a:endParaRPr>
          </a:p>
          <a:p>
            <a:pPr indent="-306000" fontAlgn="auto">
              <a:buFont typeface="Wingdings 2" charset="2"/>
              <a:buChar char=""/>
              <a:defRPr/>
            </a:pPr>
            <a:r>
              <a:rPr lang="en-US" altLang="en-US" sz="2400" u="sng" dirty="0" smtClean="0">
                <a:solidFill>
                  <a:schemeClr val="tx1"/>
                </a:solidFill>
                <a:latin typeface="Century Gothic" panose="020B0502020202020204" pitchFamily="34" charset="0"/>
              </a:rPr>
              <a:t>Court Packing!</a:t>
            </a:r>
            <a:r>
              <a:rPr lang="en-US" altLang="en-US" sz="2400" dirty="0" smtClean="0">
                <a:solidFill>
                  <a:schemeClr val="tx1"/>
                </a:solidFill>
                <a:latin typeface="Century Gothic" panose="020B0502020202020204" pitchFamily="34" charset="0"/>
              </a:rPr>
              <a:t> – separation of powers violated???</a:t>
            </a:r>
          </a:p>
          <a:p>
            <a:pPr marL="720000" lvl="1" indent="-270000" fontAlgn="auto">
              <a:buFont typeface="Wingdings 2" charset="2"/>
              <a:buChar char=""/>
              <a:defRPr/>
            </a:pPr>
            <a:r>
              <a:rPr lang="en-US" altLang="en-US" sz="2400" dirty="0" smtClean="0">
                <a:solidFill>
                  <a:schemeClr val="tx1"/>
                </a:solidFill>
                <a:latin typeface="Century Gothic" panose="020B0502020202020204" pitchFamily="34" charset="0"/>
              </a:rPr>
              <a:t>In response to NRA and AAA deemed </a:t>
            </a:r>
            <a:r>
              <a:rPr lang="en-US" altLang="en-US" sz="2400" dirty="0" err="1" smtClean="0">
                <a:solidFill>
                  <a:schemeClr val="tx1"/>
                </a:solidFill>
                <a:latin typeface="Century Gothic" panose="020B0502020202020204" pitchFamily="34" charset="0"/>
              </a:rPr>
              <a:t>uncon</a:t>
            </a:r>
            <a:r>
              <a:rPr lang="en-US" altLang="en-US" sz="2400" dirty="0" smtClean="0">
                <a:solidFill>
                  <a:schemeClr val="tx1"/>
                </a:solidFill>
                <a:latin typeface="Century Gothic" panose="020B0502020202020204" pitchFamily="34" charset="0"/>
              </a:rPr>
              <a:t>.</a:t>
            </a:r>
          </a:p>
          <a:p>
            <a:pPr marL="720000" lvl="1" indent="-270000" fontAlgn="auto">
              <a:buFont typeface="Wingdings 2" charset="2"/>
              <a:buChar char=""/>
              <a:defRPr/>
            </a:pPr>
            <a:r>
              <a:rPr lang="en-US" altLang="en-US" sz="2400" dirty="0" smtClean="0">
                <a:solidFill>
                  <a:schemeClr val="tx1"/>
                </a:solidFill>
                <a:latin typeface="Century Gothic" panose="020B0502020202020204" pitchFamily="34" charset="0"/>
              </a:rPr>
              <a:t>Eventually, FDR appointed 9 justices</a:t>
            </a:r>
          </a:p>
          <a:p>
            <a:pPr marL="720000" lvl="1" indent="-270000" fontAlgn="auto">
              <a:buFont typeface="Wingdings 2" charset="2"/>
              <a:buChar char=""/>
              <a:defRPr/>
            </a:pPr>
            <a:endParaRPr lang="en-US" altLang="en-US" sz="2400" dirty="0" smtClean="0">
              <a:solidFill>
                <a:schemeClr val="tx1"/>
              </a:solidFill>
              <a:latin typeface="Century Gothic" panose="020B0502020202020204" pitchFamily="34" charset="0"/>
            </a:endParaRPr>
          </a:p>
          <a:p>
            <a:pPr indent="-306000" fontAlgn="auto">
              <a:buFont typeface="Wingdings 2" charset="2"/>
              <a:buChar char=""/>
              <a:defRPr/>
            </a:pPr>
            <a:r>
              <a:rPr lang="en-US" altLang="en-US" sz="2400" dirty="0" smtClean="0">
                <a:solidFill>
                  <a:schemeClr val="tx1"/>
                </a:solidFill>
                <a:latin typeface="Century Gothic" panose="020B0502020202020204" pitchFamily="34" charset="0"/>
              </a:rPr>
              <a:t>American Liberty League – formed to oppose New Deal  </a:t>
            </a:r>
          </a:p>
          <a:p>
            <a:pPr indent="-306000" fontAlgn="auto">
              <a:buFont typeface="Wingdings" panose="05000000000000000000" pitchFamily="2" charset="2"/>
              <a:buNone/>
              <a:defRPr/>
            </a:pPr>
            <a:endParaRPr lang="en-US" altLang="en-US" dirty="0" smtClean="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9339" y="228600"/>
            <a:ext cx="7765322" cy="970450"/>
          </a:xfrm>
        </p:spPr>
        <p:txBody>
          <a:bodyPr>
            <a:normAutofit fontScale="90000"/>
          </a:bodyPr>
          <a:lstStyle/>
          <a:p>
            <a:pPr fontAlgn="auto">
              <a:spcAft>
                <a:spcPts val="0"/>
              </a:spcAft>
              <a:defRPr/>
            </a:pPr>
            <a:r>
              <a:rPr lang="en-US" b="1" dirty="0" smtClean="0">
                <a:solidFill>
                  <a:schemeClr val="accent3"/>
                </a:solidFill>
                <a:latin typeface="Century Gothic" panose="020B0502020202020204" pitchFamily="34" charset="0"/>
                <a:ea typeface="+mj-ea"/>
              </a:rPr>
              <a:t>Second 100 Days/2</a:t>
            </a:r>
            <a:r>
              <a:rPr lang="en-US" b="1" baseline="30000" dirty="0" smtClean="0">
                <a:solidFill>
                  <a:schemeClr val="accent3"/>
                </a:solidFill>
                <a:latin typeface="Century Gothic" panose="020B0502020202020204" pitchFamily="34" charset="0"/>
                <a:ea typeface="+mj-ea"/>
              </a:rPr>
              <a:t>nd</a:t>
            </a:r>
            <a:r>
              <a:rPr lang="en-US" b="1" dirty="0" smtClean="0">
                <a:solidFill>
                  <a:schemeClr val="accent3"/>
                </a:solidFill>
                <a:latin typeface="Century Gothic" panose="020B0502020202020204" pitchFamily="34" charset="0"/>
                <a:ea typeface="+mj-ea"/>
              </a:rPr>
              <a:t> New Deal</a:t>
            </a:r>
          </a:p>
        </p:txBody>
      </p:sp>
      <p:sp>
        <p:nvSpPr>
          <p:cNvPr id="61443" name="Rectangle 3"/>
          <p:cNvSpPr>
            <a:spLocks noGrp="1" noChangeArrowheads="1"/>
          </p:cNvSpPr>
          <p:nvPr>
            <p:ph idx="1"/>
          </p:nvPr>
        </p:nvSpPr>
        <p:spPr>
          <a:xfrm>
            <a:off x="304800" y="1143000"/>
            <a:ext cx="8534400" cy="5562600"/>
          </a:xfrm>
        </p:spPr>
        <p:txBody>
          <a:bodyPr>
            <a:normAutofit fontScale="70000" lnSpcReduction="20000"/>
          </a:bodyPr>
          <a:lstStyle/>
          <a:p>
            <a:pPr marL="0" indent="0" fontAlgn="auto">
              <a:lnSpc>
                <a:spcPct val="120000"/>
              </a:lnSpc>
              <a:buFont typeface="Wingdings 2" charset="2"/>
              <a:buNone/>
              <a:defRPr/>
            </a:pPr>
            <a:r>
              <a:rPr lang="en-US" altLang="en-US" sz="2800" u="sng" dirty="0" smtClean="0">
                <a:solidFill>
                  <a:schemeClr val="tx1"/>
                </a:solidFill>
                <a:latin typeface="Century Gothic" panose="020B0502020202020204" pitchFamily="34" charset="0"/>
              </a:rPr>
              <a:t>1934, 1 year later- focused on ‘average’ American and welfare state</a:t>
            </a:r>
            <a:r>
              <a:rPr lang="en-US" altLang="en-US" sz="2800" dirty="0" smtClean="0">
                <a:solidFill>
                  <a:schemeClr val="tx1"/>
                </a:solidFill>
                <a:latin typeface="Century Gothic" panose="020B0502020202020204" pitchFamily="34" charset="0"/>
              </a:rPr>
              <a:t> </a:t>
            </a:r>
          </a:p>
          <a:p>
            <a:pPr marL="273050" indent="-273050" fontAlgn="auto">
              <a:lnSpc>
                <a:spcPct val="80000"/>
              </a:lnSpc>
              <a:buFont typeface="Wingdings 2" panose="05020102010507070707" pitchFamily="18" charset="2"/>
              <a:buChar char=""/>
              <a:defRPr/>
            </a:pPr>
            <a:endParaRPr lang="en-US" altLang="en-US" sz="2800" dirty="0" smtClean="0">
              <a:solidFill>
                <a:schemeClr val="tx1"/>
              </a:solidFill>
              <a:latin typeface="Century Gothic" panose="020B0502020202020204" pitchFamily="34" charset="0"/>
            </a:endParaRPr>
          </a:p>
          <a:p>
            <a:pPr marL="273050" indent="-273050" fontAlgn="auto">
              <a:lnSpc>
                <a:spcPct val="8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rPr>
              <a:t>1. </a:t>
            </a:r>
            <a:r>
              <a:rPr lang="en-US" altLang="en-US" sz="2800" u="sng" dirty="0" smtClean="0">
                <a:solidFill>
                  <a:schemeClr val="tx1"/>
                </a:solidFill>
                <a:latin typeface="Century Gothic" panose="020B0502020202020204" pitchFamily="34" charset="0"/>
              </a:rPr>
              <a:t>Works Progress Administration</a:t>
            </a:r>
            <a:r>
              <a:rPr lang="en-US" altLang="en-US" sz="2800" dirty="0" smtClean="0">
                <a:solidFill>
                  <a:schemeClr val="tx1"/>
                </a:solidFill>
                <a:latin typeface="Century Gothic" panose="020B0502020202020204" pitchFamily="34" charset="0"/>
              </a:rPr>
              <a:t> – increased projects/jobs </a:t>
            </a:r>
          </a:p>
          <a:p>
            <a:pPr marL="273050" indent="-273050" fontAlgn="auto">
              <a:lnSpc>
                <a:spcPct val="80000"/>
              </a:lnSpc>
              <a:buFont typeface="Wingdings 2" panose="05020102010507070707" pitchFamily="18" charset="2"/>
              <a:buChar char=""/>
              <a:defRPr/>
            </a:pPr>
            <a:endParaRPr lang="en-US" altLang="en-US" sz="2800" dirty="0" smtClean="0">
              <a:solidFill>
                <a:schemeClr val="tx1"/>
              </a:solidFill>
              <a:latin typeface="Century Gothic" panose="020B0502020202020204" pitchFamily="34" charset="0"/>
            </a:endParaRPr>
          </a:p>
          <a:p>
            <a:pPr marL="273050" indent="-273050" fontAlgn="auto">
              <a:lnSpc>
                <a:spcPct val="8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rPr>
              <a:t>2.  Farm Security Administration</a:t>
            </a:r>
          </a:p>
          <a:p>
            <a:pPr marL="273050" indent="-273050" fontAlgn="auto">
              <a:lnSpc>
                <a:spcPct val="80000"/>
              </a:lnSpc>
              <a:buFont typeface="Wingdings 2" panose="05020102010507070707" pitchFamily="18" charset="2"/>
              <a:buChar char=""/>
              <a:defRPr/>
            </a:pPr>
            <a:endParaRPr lang="en-US" altLang="en-US" sz="2800" dirty="0" smtClean="0">
              <a:solidFill>
                <a:schemeClr val="tx1"/>
              </a:solidFill>
              <a:latin typeface="Century Gothic" panose="020B0502020202020204" pitchFamily="34" charset="0"/>
            </a:endParaRPr>
          </a:p>
          <a:p>
            <a:pPr marL="273050" indent="-273050" fontAlgn="auto">
              <a:lnSpc>
                <a:spcPct val="12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rPr>
              <a:t>3.  National Housing Act – low cost housing – government buys faulty mortgage notes</a:t>
            </a:r>
          </a:p>
          <a:p>
            <a:pPr marL="0" indent="0" fontAlgn="auto">
              <a:lnSpc>
                <a:spcPct val="80000"/>
              </a:lnSpc>
              <a:buFont typeface="Wingdings 2" charset="2"/>
              <a:buNone/>
              <a:defRPr/>
            </a:pPr>
            <a:r>
              <a:rPr lang="en-US" altLang="en-US" sz="2800" dirty="0" smtClean="0">
                <a:solidFill>
                  <a:schemeClr val="tx1"/>
                </a:solidFill>
                <a:latin typeface="Century Gothic" panose="020B0502020202020204" pitchFamily="34" charset="0"/>
              </a:rPr>
              <a:t> </a:t>
            </a:r>
          </a:p>
          <a:p>
            <a:pPr marL="273050" indent="-273050" fontAlgn="auto">
              <a:lnSpc>
                <a:spcPct val="8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rPr>
              <a:t>4.  </a:t>
            </a:r>
            <a:r>
              <a:rPr lang="en-US" altLang="en-US" sz="2800" u="sng" dirty="0" smtClean="0">
                <a:solidFill>
                  <a:schemeClr val="tx1"/>
                </a:solidFill>
                <a:latin typeface="Century Gothic" panose="020B0502020202020204" pitchFamily="34" charset="0"/>
              </a:rPr>
              <a:t>Wagner Act</a:t>
            </a:r>
            <a:r>
              <a:rPr lang="en-US" altLang="en-US" sz="2800" dirty="0" smtClean="0">
                <a:solidFill>
                  <a:schemeClr val="tx1"/>
                </a:solidFill>
                <a:latin typeface="Century Gothic" panose="020B0502020202020204" pitchFamily="34" charset="0"/>
              </a:rPr>
              <a:t> passed</a:t>
            </a:r>
          </a:p>
          <a:p>
            <a:pPr marL="547688" lvl="1" indent="-270000" fontAlgn="auto">
              <a:lnSpc>
                <a:spcPct val="80000"/>
              </a:lnSpc>
              <a:buFont typeface="Wingdings" panose="05000000000000000000" pitchFamily="2" charset="2"/>
              <a:buChar char=""/>
              <a:defRPr/>
            </a:pPr>
            <a:r>
              <a:rPr lang="en-US" altLang="en-US" u="sng" dirty="0" smtClean="0">
                <a:solidFill>
                  <a:schemeClr val="tx1"/>
                </a:solidFill>
                <a:latin typeface="Century Gothic" panose="020B0502020202020204" pitchFamily="34" charset="0"/>
              </a:rPr>
              <a:t>Legalizes unions</a:t>
            </a:r>
            <a:r>
              <a:rPr lang="en-US" altLang="en-US" dirty="0" smtClean="0">
                <a:solidFill>
                  <a:schemeClr val="tx1"/>
                </a:solidFill>
                <a:latin typeface="Century Gothic" panose="020B0502020202020204" pitchFamily="34" charset="0"/>
              </a:rPr>
              <a:t> and maintains fair practice</a:t>
            </a:r>
          </a:p>
          <a:p>
            <a:pPr marL="547688" lvl="1" indent="-270000" fontAlgn="auto">
              <a:lnSpc>
                <a:spcPct val="80000"/>
              </a:lnSpc>
              <a:buFont typeface="Wingdings" panose="05000000000000000000" pitchFamily="2" charset="2"/>
              <a:buChar char=""/>
              <a:defRPr/>
            </a:pPr>
            <a:r>
              <a:rPr lang="en-US" altLang="en-US" u="sng" dirty="0" smtClean="0">
                <a:solidFill>
                  <a:schemeClr val="tx1"/>
                </a:solidFill>
                <a:latin typeface="Century Gothic" panose="020B0502020202020204" pitchFamily="34" charset="0"/>
              </a:rPr>
              <a:t>Child labor illegal</a:t>
            </a:r>
            <a:r>
              <a:rPr lang="en-US" altLang="en-US" dirty="0" smtClean="0">
                <a:solidFill>
                  <a:schemeClr val="tx1"/>
                </a:solidFill>
                <a:latin typeface="Century Gothic" panose="020B0502020202020204" pitchFamily="34" charset="0"/>
              </a:rPr>
              <a:t>, and </a:t>
            </a:r>
            <a:r>
              <a:rPr lang="en-US" altLang="en-US" u="sng" dirty="0" smtClean="0">
                <a:solidFill>
                  <a:schemeClr val="tx1"/>
                </a:solidFill>
                <a:latin typeface="Century Gothic" panose="020B0502020202020204" pitchFamily="34" charset="0"/>
              </a:rPr>
              <a:t>minimum wage</a:t>
            </a:r>
            <a:r>
              <a:rPr lang="en-US" altLang="en-US" dirty="0" smtClean="0">
                <a:solidFill>
                  <a:schemeClr val="tx1"/>
                </a:solidFill>
                <a:latin typeface="Century Gothic" panose="020B0502020202020204" pitchFamily="34" charset="0"/>
              </a:rPr>
              <a:t> set</a:t>
            </a:r>
          </a:p>
          <a:p>
            <a:pPr marL="277688" lvl="1" indent="0" fontAlgn="auto">
              <a:lnSpc>
                <a:spcPct val="80000"/>
              </a:lnSpc>
              <a:buFont typeface="Wingdings 2" charset="2"/>
              <a:buNone/>
              <a:defRPr/>
            </a:pPr>
            <a:endParaRPr lang="en-US" altLang="en-US" dirty="0" smtClean="0">
              <a:solidFill>
                <a:schemeClr val="tx1"/>
              </a:solidFill>
              <a:latin typeface="Century Gothic" panose="020B0502020202020204" pitchFamily="34" charset="0"/>
            </a:endParaRPr>
          </a:p>
          <a:p>
            <a:pPr marL="273050" indent="-273050" fontAlgn="auto">
              <a:lnSpc>
                <a:spcPct val="8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rPr>
              <a:t>5.  </a:t>
            </a:r>
            <a:r>
              <a:rPr lang="en-US" altLang="en-US" sz="2800" u="sng" dirty="0" smtClean="0">
                <a:solidFill>
                  <a:schemeClr val="tx1"/>
                </a:solidFill>
                <a:latin typeface="Century Gothic" panose="020B0502020202020204" pitchFamily="34" charset="0"/>
              </a:rPr>
              <a:t>Social Security</a:t>
            </a:r>
            <a:r>
              <a:rPr lang="en-US" altLang="en-US" sz="2800" dirty="0" smtClean="0">
                <a:solidFill>
                  <a:schemeClr val="tx1"/>
                </a:solidFill>
                <a:latin typeface="Century Gothic" panose="020B0502020202020204" pitchFamily="34" charset="0"/>
              </a:rPr>
              <a:t> – </a:t>
            </a:r>
            <a:r>
              <a:rPr lang="en-US" altLang="en-US" sz="2800" u="sng" dirty="0" smtClean="0">
                <a:solidFill>
                  <a:schemeClr val="tx1"/>
                </a:solidFill>
                <a:latin typeface="Century Gothic" panose="020B0502020202020204" pitchFamily="34" charset="0"/>
              </a:rPr>
              <a:t>gets elderly out of work force</a:t>
            </a:r>
          </a:p>
          <a:p>
            <a:pPr marL="547688" lvl="1" indent="-270000" fontAlgn="auto">
              <a:lnSpc>
                <a:spcPct val="80000"/>
              </a:lnSpc>
              <a:buFont typeface="Wingdings" panose="05000000000000000000" pitchFamily="2" charset="2"/>
              <a:buChar char=""/>
              <a:defRPr/>
            </a:pPr>
            <a:r>
              <a:rPr lang="en-US" altLang="en-US" sz="2000" dirty="0" smtClean="0">
                <a:solidFill>
                  <a:schemeClr val="tx1"/>
                </a:solidFill>
                <a:latin typeface="Century Gothic" panose="020B0502020202020204" pitchFamily="34" charset="0"/>
              </a:rPr>
              <a:t>Retirement funds at 65 years</a:t>
            </a:r>
          </a:p>
          <a:p>
            <a:pPr marL="547688" lvl="1" indent="-270000" fontAlgn="auto">
              <a:lnSpc>
                <a:spcPct val="80000"/>
              </a:lnSpc>
              <a:buFont typeface="Wingdings" panose="05000000000000000000" pitchFamily="2" charset="2"/>
              <a:buChar char=""/>
              <a:defRPr/>
            </a:pPr>
            <a:r>
              <a:rPr lang="en-US" altLang="en-US" sz="2000" dirty="0" smtClean="0">
                <a:solidFill>
                  <a:schemeClr val="tx1"/>
                </a:solidFill>
                <a:latin typeface="Century Gothic" panose="020B0502020202020204" pitchFamily="34" charset="0"/>
              </a:rPr>
              <a:t>Unemployment insurance</a:t>
            </a:r>
          </a:p>
          <a:p>
            <a:pPr marL="547688" lvl="1" indent="-270000" fontAlgn="auto">
              <a:lnSpc>
                <a:spcPct val="80000"/>
              </a:lnSpc>
              <a:buFont typeface="Wingdings" panose="05000000000000000000" pitchFamily="2" charset="2"/>
              <a:buChar char=""/>
              <a:defRPr/>
            </a:pPr>
            <a:r>
              <a:rPr lang="en-US" altLang="en-US" sz="2000" dirty="0" smtClean="0">
                <a:solidFill>
                  <a:schemeClr val="tx1"/>
                </a:solidFill>
                <a:latin typeface="Century Gothic" panose="020B0502020202020204" pitchFamily="34" charset="0"/>
              </a:rPr>
              <a:t>Physically handicapped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62467"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61444" name="Picture 5" descr="election_soci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6962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8473"/>
            <a:ext cx="7765322" cy="970450"/>
          </a:xfrm>
        </p:spPr>
        <p:txBody>
          <a:bodyPr/>
          <a:lstStyle/>
          <a:p>
            <a:pPr fontAlgn="auto">
              <a:spcAft>
                <a:spcPts val="0"/>
              </a:spcAft>
              <a:defRPr/>
            </a:pPr>
            <a:r>
              <a:rPr lang="en-US" b="1" dirty="0" smtClean="0">
                <a:solidFill>
                  <a:schemeClr val="accent4"/>
                </a:solidFill>
                <a:latin typeface="Century Gothic" panose="020B0502020202020204" pitchFamily="34" charset="0"/>
                <a:ea typeface="+mj-ea"/>
              </a:rPr>
              <a:t>CWA</a:t>
            </a:r>
          </a:p>
        </p:txBody>
      </p:sp>
      <p:sp>
        <p:nvSpPr>
          <p:cNvPr id="63491"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62468" name="Picture 5" descr="personaluse2_6668319~Works-Progress-Administration-Wpa-Workers-Build-a-New-Farm-To-Market-Road-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30275"/>
            <a:ext cx="98806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smtClean="0">
                <a:solidFill>
                  <a:srgbClr val="8C438F"/>
                </a:solidFill>
                <a:ea typeface="+mj-ea"/>
              </a:rPr>
              <a:t> </a:t>
            </a:r>
          </a:p>
        </p:txBody>
      </p:sp>
      <p:sp>
        <p:nvSpPr>
          <p:cNvPr id="64515" name="Rectangle 3"/>
          <p:cNvSpPr>
            <a:spLocks noGrp="1" noChangeArrowheads="1"/>
          </p:cNvSpPr>
          <p:nvPr>
            <p:ph idx="1"/>
          </p:nvPr>
        </p:nvSpPr>
        <p:spPr>
          <a:xfrm>
            <a:off x="457200" y="381000"/>
            <a:ext cx="8229600" cy="6477000"/>
          </a:xfrm>
        </p:spPr>
        <p:txBody>
          <a:bodyPr>
            <a:normAutofit lnSpcReduction="10000"/>
          </a:bodyPr>
          <a:lstStyle/>
          <a:p>
            <a:pPr marL="273050" indent="-273050" fontAlgn="auto">
              <a:lnSpc>
                <a:spcPct val="9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rPr>
              <a:t>FDR wins second election, but New Deal sees criticism by rich, Republicans, and big business</a:t>
            </a:r>
          </a:p>
          <a:p>
            <a:pPr marL="273050" indent="-273050" fontAlgn="auto">
              <a:lnSpc>
                <a:spcPct val="90000"/>
              </a:lnSpc>
              <a:buFont typeface="Wingdings 2" panose="05020102010507070707" pitchFamily="18" charset="2"/>
              <a:buChar char=""/>
              <a:defRPr/>
            </a:pPr>
            <a:r>
              <a:rPr lang="en-US" altLang="en-US" sz="2800" u="sng" dirty="0" smtClean="0">
                <a:solidFill>
                  <a:schemeClr val="tx1"/>
                </a:solidFill>
                <a:latin typeface="Century Gothic" panose="020B0502020202020204" pitchFamily="34" charset="0"/>
              </a:rPr>
              <a:t>New Deal did little for women, blacks, minorities</a:t>
            </a:r>
          </a:p>
          <a:p>
            <a:pPr marL="547688" lvl="1" indent="-270000" fontAlgn="auto">
              <a:lnSpc>
                <a:spcPct val="90000"/>
              </a:lnSpc>
              <a:buFont typeface="Wingdings" panose="05000000000000000000" pitchFamily="2" charset="2"/>
              <a:buChar char=""/>
              <a:defRPr/>
            </a:pPr>
            <a:r>
              <a:rPr lang="en-US" altLang="en-US" sz="2400" dirty="0" smtClean="0">
                <a:solidFill>
                  <a:schemeClr val="tx1"/>
                </a:solidFill>
                <a:latin typeface="Century Gothic" panose="020B0502020202020204" pitchFamily="34" charset="0"/>
              </a:rPr>
              <a:t>FDR afraid of alienating Democrat voters, did not cover domestic jobs</a:t>
            </a:r>
          </a:p>
          <a:p>
            <a:pPr marL="273050" indent="-273050" fontAlgn="auto">
              <a:lnSpc>
                <a:spcPct val="90000"/>
              </a:lnSpc>
              <a:buFont typeface="Wingdings 2" panose="05020102010507070707" pitchFamily="18" charset="2"/>
              <a:buChar char=""/>
              <a:defRPr/>
            </a:pPr>
            <a:r>
              <a:rPr lang="en-US" altLang="en-US" sz="2800" u="sng" dirty="0" smtClean="0">
                <a:solidFill>
                  <a:schemeClr val="tx1"/>
                </a:solidFill>
                <a:latin typeface="Century Gothic" panose="020B0502020202020204" pitchFamily="34" charset="0"/>
              </a:rPr>
              <a:t>Some saw ND as form of socialism</a:t>
            </a:r>
            <a:r>
              <a:rPr lang="en-US" altLang="en-US" sz="2800" dirty="0" smtClean="0">
                <a:solidFill>
                  <a:schemeClr val="tx1"/>
                </a:solidFill>
                <a:latin typeface="Century Gothic" panose="020B0502020202020204" pitchFamily="34" charset="0"/>
              </a:rPr>
              <a:t> </a:t>
            </a:r>
            <a:r>
              <a:rPr lang="en-US" altLang="en-US" sz="2800" dirty="0" smtClean="0">
                <a:solidFill>
                  <a:schemeClr val="tx1"/>
                </a:solidFill>
                <a:latin typeface="Century Gothic" panose="020B0502020202020204" pitchFamily="34" charset="0"/>
                <a:sym typeface="Wingdings" panose="05000000000000000000" pitchFamily="2" charset="2"/>
              </a:rPr>
              <a:t> laissez faire dying and gov’t control too strong – wealthy taxed more</a:t>
            </a:r>
          </a:p>
          <a:p>
            <a:pPr marL="273050" indent="-273050" fontAlgn="auto">
              <a:lnSpc>
                <a:spcPct val="90000"/>
              </a:lnSpc>
              <a:buFont typeface="Wingdings 2" panose="05020102010507070707" pitchFamily="18" charset="2"/>
              <a:buChar char=""/>
              <a:defRPr/>
            </a:pPr>
            <a:r>
              <a:rPr lang="en-US" altLang="en-US" sz="2800" dirty="0" smtClean="0">
                <a:solidFill>
                  <a:schemeClr val="tx1"/>
                </a:solidFill>
                <a:latin typeface="Century Gothic" panose="020B0502020202020204" pitchFamily="34" charset="0"/>
                <a:sym typeface="Wingdings" panose="05000000000000000000" pitchFamily="2" charset="2"/>
              </a:rPr>
              <a:t>Demagogues – staunch oppositionists of ND</a:t>
            </a:r>
          </a:p>
          <a:p>
            <a:pPr marL="547688" lvl="1" indent="-270000" fontAlgn="auto">
              <a:lnSpc>
                <a:spcPct val="90000"/>
              </a:lnSpc>
              <a:buFont typeface="Wingdings" panose="05000000000000000000" pitchFamily="2" charset="2"/>
              <a:buChar char=""/>
              <a:defRPr/>
            </a:pPr>
            <a:r>
              <a:rPr lang="en-US" altLang="en-US" sz="2400" dirty="0" smtClean="0">
                <a:solidFill>
                  <a:schemeClr val="tx1"/>
                </a:solidFill>
                <a:latin typeface="Century Gothic" panose="020B0502020202020204" pitchFamily="34" charset="0"/>
              </a:rPr>
              <a:t>Use exaggeration and fabrication of truth and fact</a:t>
            </a:r>
          </a:p>
          <a:p>
            <a:pPr marL="547688" lvl="1" indent="-270000" fontAlgn="auto">
              <a:lnSpc>
                <a:spcPct val="90000"/>
              </a:lnSpc>
              <a:buFont typeface="Wingdings" panose="05000000000000000000" pitchFamily="2" charset="2"/>
              <a:buChar char=""/>
              <a:defRPr/>
            </a:pPr>
            <a:r>
              <a:rPr lang="en-US" altLang="en-US" sz="2400" u="sng" dirty="0" smtClean="0">
                <a:solidFill>
                  <a:schemeClr val="tx1"/>
                </a:solidFill>
                <a:latin typeface="Century Gothic" panose="020B0502020202020204" pitchFamily="34" charset="0"/>
              </a:rPr>
              <a:t>Huey Long – ‘Share the Wealth’</a:t>
            </a:r>
            <a:r>
              <a:rPr lang="en-US" altLang="en-US" sz="2400" dirty="0" smtClean="0">
                <a:solidFill>
                  <a:schemeClr val="tx1"/>
                </a:solidFill>
                <a:latin typeface="Century Gothic" panose="020B0502020202020204" pitchFamily="34" charset="0"/>
              </a:rPr>
              <a:t> – very socialist with ideas, and assassinated </a:t>
            </a:r>
          </a:p>
          <a:p>
            <a:pPr marL="547688" lvl="1" indent="-270000" fontAlgn="auto">
              <a:lnSpc>
                <a:spcPct val="90000"/>
              </a:lnSpc>
              <a:buFont typeface="Wingdings" panose="05000000000000000000" pitchFamily="2" charset="2"/>
              <a:buChar char=""/>
              <a:defRPr/>
            </a:pPr>
            <a:r>
              <a:rPr lang="en-US" altLang="en-US" sz="2400" dirty="0" smtClean="0">
                <a:solidFill>
                  <a:schemeClr val="tx1"/>
                </a:solidFill>
                <a:latin typeface="Century Gothic" panose="020B0502020202020204" pitchFamily="34" charset="0"/>
              </a:rPr>
              <a:t>Father Coughlin – Old Age pension for everyone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6553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64516" name="Picture 5" descr="Huey-Long(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b="1" dirty="0" smtClean="0">
                <a:solidFill>
                  <a:schemeClr val="accent3"/>
                </a:solidFill>
                <a:latin typeface="Century Gothic" panose="020B0502020202020204" pitchFamily="34" charset="0"/>
                <a:ea typeface="+mj-ea"/>
              </a:rPr>
              <a:t>FDR…Continued</a:t>
            </a:r>
          </a:p>
        </p:txBody>
      </p:sp>
      <p:sp>
        <p:nvSpPr>
          <p:cNvPr id="66563" name="Rectangle 3"/>
          <p:cNvSpPr>
            <a:spLocks noGrp="1" noChangeArrowheads="1"/>
          </p:cNvSpPr>
          <p:nvPr>
            <p:ph idx="1"/>
          </p:nvPr>
        </p:nvSpPr>
        <p:spPr>
          <a:xfrm>
            <a:off x="304800" y="1732450"/>
            <a:ext cx="8839200" cy="5125550"/>
          </a:xfrm>
        </p:spPr>
        <p:txBody>
          <a:bodyPr/>
          <a:lstStyle/>
          <a:p>
            <a:pPr indent="-306000" fontAlgn="auto">
              <a:lnSpc>
                <a:spcPct val="80000"/>
              </a:lnSpc>
              <a:buFont typeface="Wingdings" panose="05000000000000000000" pitchFamily="2" charset="2"/>
              <a:buNone/>
              <a:defRPr/>
            </a:pPr>
            <a:r>
              <a:rPr lang="en-US" altLang="en-US" sz="2800" dirty="0" smtClean="0">
                <a:solidFill>
                  <a:schemeClr val="tx1"/>
                </a:solidFill>
                <a:latin typeface="Century Gothic" panose="020B0502020202020204" pitchFamily="34" charset="0"/>
              </a:rPr>
              <a:t>Labor Unions flourish -  CIO, FDR supported, sit down strikes and scabs</a:t>
            </a:r>
          </a:p>
          <a:p>
            <a:pPr indent="-306000" fontAlgn="auto">
              <a:lnSpc>
                <a:spcPct val="80000"/>
              </a:lnSpc>
              <a:buFont typeface="Wingdings 2" charset="2"/>
              <a:buChar char=""/>
              <a:defRPr/>
            </a:pPr>
            <a:r>
              <a:rPr lang="en-US" altLang="en-US" sz="2800" u="sng" dirty="0" smtClean="0">
                <a:solidFill>
                  <a:schemeClr val="tx1"/>
                </a:solidFill>
                <a:latin typeface="Century Gothic" panose="020B0502020202020204" pitchFamily="34" charset="0"/>
              </a:rPr>
              <a:t>1937 economy- caused from increased federal borrowing </a:t>
            </a:r>
          </a:p>
          <a:p>
            <a:pPr marL="720000" lvl="1" indent="-270000" fontAlgn="auto">
              <a:lnSpc>
                <a:spcPct val="80000"/>
              </a:lnSpc>
              <a:buFont typeface="Wingdings 2" charset="2"/>
              <a:buChar char=""/>
              <a:defRPr/>
            </a:pPr>
            <a:r>
              <a:rPr lang="en-US" altLang="en-US" sz="2400" dirty="0" smtClean="0">
                <a:solidFill>
                  <a:schemeClr val="tx1"/>
                </a:solidFill>
                <a:latin typeface="Century Gothic" panose="020B0502020202020204" pitchFamily="34" charset="0"/>
              </a:rPr>
              <a:t>Collapses again</a:t>
            </a:r>
          </a:p>
          <a:p>
            <a:pPr marL="720000" lvl="1" indent="-270000" fontAlgn="auto">
              <a:lnSpc>
                <a:spcPct val="80000"/>
              </a:lnSpc>
              <a:buFont typeface="Wingdings 2" charset="2"/>
              <a:buChar char=""/>
              <a:defRPr/>
            </a:pPr>
            <a:r>
              <a:rPr lang="en-US" altLang="en-US" sz="2400" i="1" u="sng" dirty="0" smtClean="0">
                <a:solidFill>
                  <a:schemeClr val="tx1"/>
                </a:solidFill>
                <a:latin typeface="Century Gothic" panose="020B0502020202020204" pitchFamily="34" charset="0"/>
              </a:rPr>
              <a:t>New Deal programs were expensive and gov’t was going into another recession </a:t>
            </a:r>
          </a:p>
          <a:p>
            <a:pPr marL="720000" lvl="1" indent="-270000" fontAlgn="auto">
              <a:lnSpc>
                <a:spcPct val="80000"/>
              </a:lnSpc>
              <a:buFont typeface="Wingdings 2" charset="2"/>
              <a:buChar char=""/>
              <a:defRPr/>
            </a:pPr>
            <a:r>
              <a:rPr lang="en-US" altLang="en-US" sz="2400" i="1" dirty="0" smtClean="0">
                <a:solidFill>
                  <a:schemeClr val="tx1"/>
                </a:solidFill>
                <a:latin typeface="Century Gothic" panose="020B0502020202020204" pitchFamily="34" charset="0"/>
              </a:rPr>
              <a:t>National debt up</a:t>
            </a:r>
          </a:p>
          <a:p>
            <a:pPr marL="720000" lvl="1" indent="-270000" fontAlgn="auto">
              <a:lnSpc>
                <a:spcPct val="80000"/>
              </a:lnSpc>
              <a:buFont typeface="Wingdings 2" charset="2"/>
              <a:buChar char=""/>
              <a:defRPr/>
            </a:pPr>
            <a:r>
              <a:rPr lang="en-US" altLang="en-US" sz="2400" dirty="0" smtClean="0">
                <a:solidFill>
                  <a:schemeClr val="tx1"/>
                </a:solidFill>
                <a:latin typeface="Century Gothic" panose="020B0502020202020204" pitchFamily="34" charset="0"/>
              </a:rPr>
              <a:t>Union membership up – AFL – CIO begun</a:t>
            </a:r>
          </a:p>
          <a:p>
            <a:pPr marL="720000" lvl="1" indent="-270000" fontAlgn="auto">
              <a:lnSpc>
                <a:spcPct val="80000"/>
              </a:lnSpc>
              <a:buFont typeface="Wingdings 2" charset="2"/>
              <a:buChar char=""/>
              <a:defRPr/>
            </a:pPr>
            <a:r>
              <a:rPr lang="en-US" altLang="en-US" sz="2400" dirty="0" smtClean="0">
                <a:solidFill>
                  <a:schemeClr val="tx1"/>
                </a:solidFill>
                <a:latin typeface="Century Gothic" panose="020B0502020202020204" pitchFamily="34" charset="0"/>
              </a:rPr>
              <a:t>Strikes were abundant – often leads to arrests/violence and effects economy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26" descr="murrin_lep4e_ch2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346" y="609600"/>
            <a:ext cx="7765322" cy="970450"/>
          </a:xfrm>
        </p:spPr>
        <p:txBody>
          <a:bodyPr/>
          <a:lstStyle/>
          <a:p>
            <a:pPr fontAlgn="auto">
              <a:spcAft>
                <a:spcPts val="0"/>
              </a:spcAft>
              <a:defRPr/>
            </a:pPr>
            <a:r>
              <a:rPr lang="en-US" b="1" u="sng" dirty="0" smtClean="0">
                <a:solidFill>
                  <a:schemeClr val="accent3"/>
                </a:solidFill>
                <a:latin typeface="Century Gothic" panose="020B0502020202020204" pitchFamily="34" charset="0"/>
                <a:ea typeface="+mj-ea"/>
              </a:rPr>
              <a:t>Culture of Depression</a:t>
            </a:r>
            <a:r>
              <a:rPr lang="en-US" dirty="0" smtClean="0">
                <a:solidFill>
                  <a:schemeClr val="accent3"/>
                </a:solidFill>
                <a:latin typeface="Century Gothic" panose="020B0502020202020204" pitchFamily="34" charset="0"/>
                <a:ea typeface="+mj-ea"/>
              </a:rPr>
              <a:t> </a:t>
            </a:r>
            <a:r>
              <a:rPr lang="en-US" dirty="0" smtClean="0">
                <a:solidFill>
                  <a:schemeClr val="accent3"/>
                </a:solidFill>
                <a:ea typeface="+mj-ea"/>
              </a:rPr>
              <a:t>	</a:t>
            </a:r>
          </a:p>
        </p:txBody>
      </p:sp>
      <p:sp>
        <p:nvSpPr>
          <p:cNvPr id="68611" name="Rectangle 3"/>
          <p:cNvSpPr>
            <a:spLocks noGrp="1" noChangeArrowheads="1"/>
          </p:cNvSpPr>
          <p:nvPr>
            <p:ph idx="1"/>
          </p:nvPr>
        </p:nvSpPr>
        <p:spPr>
          <a:xfrm>
            <a:off x="685346" y="1732450"/>
            <a:ext cx="7765322" cy="4058751"/>
          </a:xfrm>
        </p:spPr>
        <p:txBody>
          <a:bodyPr/>
          <a:lstStyle/>
          <a:p>
            <a:pPr indent="-306000" fontAlgn="auto">
              <a:buFont typeface="Wingdings 2" charset="2"/>
              <a:buChar char=""/>
              <a:defRPr/>
            </a:pPr>
            <a:r>
              <a:rPr lang="en-US" altLang="en-US" sz="3200" u="sng" dirty="0" smtClean="0">
                <a:solidFill>
                  <a:schemeClr val="tx1"/>
                </a:solidFill>
                <a:latin typeface="Century Gothic" panose="020B0502020202020204" pitchFamily="34" charset="0"/>
              </a:rPr>
              <a:t>Escapism!</a:t>
            </a:r>
          </a:p>
          <a:p>
            <a:pPr indent="-306000" fontAlgn="auto">
              <a:buFont typeface="Wingdings 2" charset="2"/>
              <a:buChar char=""/>
              <a:defRPr/>
            </a:pPr>
            <a:r>
              <a:rPr lang="en-US" altLang="en-US" sz="3200" u="sng" dirty="0" smtClean="0">
                <a:solidFill>
                  <a:schemeClr val="tx1"/>
                </a:solidFill>
                <a:latin typeface="Century Gothic" panose="020B0502020202020204" pitchFamily="34" charset="0"/>
              </a:rPr>
              <a:t>Movies :  Gone With the Wind, the Wizard of Oz, Snow White</a:t>
            </a:r>
          </a:p>
          <a:p>
            <a:pPr indent="-306000" fontAlgn="auto">
              <a:buFont typeface="Wingdings 2" charset="2"/>
              <a:buChar char=""/>
              <a:defRPr/>
            </a:pPr>
            <a:r>
              <a:rPr lang="en-US" altLang="en-US" sz="3200" dirty="0" smtClean="0">
                <a:solidFill>
                  <a:schemeClr val="tx1"/>
                </a:solidFill>
                <a:latin typeface="Century Gothic" panose="020B0502020202020204" pitchFamily="34" charset="0"/>
              </a:rPr>
              <a:t>Radio:  Orson Welles</a:t>
            </a:r>
          </a:p>
          <a:p>
            <a:pPr indent="-306000" fontAlgn="auto">
              <a:buFont typeface="Wingdings 2" charset="2"/>
              <a:buChar char=""/>
              <a:defRPr/>
            </a:pPr>
            <a:r>
              <a:rPr lang="en-US" altLang="en-US" sz="3200" dirty="0" smtClean="0">
                <a:solidFill>
                  <a:schemeClr val="tx1"/>
                </a:solidFill>
                <a:latin typeface="Century Gothic" panose="020B0502020202020204" pitchFamily="34" charset="0"/>
              </a:rPr>
              <a:t>American Gothic style of art</a:t>
            </a:r>
          </a:p>
          <a:p>
            <a:pPr marL="36900" indent="0" fontAlgn="auto">
              <a:buNone/>
              <a:defRPr/>
            </a:pPr>
            <a:endParaRPr lang="en-US" altLang="en-US" dirty="0" smtClean="0"/>
          </a:p>
          <a:p>
            <a:pPr indent="-306000" fontAlgn="auto">
              <a:buFont typeface="Wingdings 2" charset="2"/>
              <a:buChar char=""/>
              <a:defRPr/>
            </a:pPr>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1433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13316" name="Picture 5" descr="1929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7598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pic>
        <p:nvPicPr>
          <p:cNvPr id="2" name="Content Placeholder 1"/>
          <p:cNvPicPr>
            <a:picLocks noGrp="1" noChangeAspect="1"/>
          </p:cNvPicPr>
          <p:nvPr>
            <p:ph idx="1"/>
          </p:nvPr>
        </p:nvPicPr>
        <p:blipFill>
          <a:blip r:embed="rId2"/>
          <a:stretch>
            <a:fillRect/>
          </a:stretch>
        </p:blipFill>
        <p:spPr>
          <a:xfrm>
            <a:off x="0" y="0"/>
            <a:ext cx="4572000" cy="6858000"/>
          </a:xfrm>
        </p:spPr>
      </p:pic>
      <p:pic>
        <p:nvPicPr>
          <p:cNvPr id="686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6988"/>
            <a:ext cx="4487862"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70659"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69636" name="Picture 5" descr="02015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 y="533400"/>
            <a:ext cx="472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descr="war_of_worlds_poste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441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a typeface="+mj-ea"/>
            </a:endParaRPr>
          </a:p>
        </p:txBody>
      </p:sp>
      <p:sp>
        <p:nvSpPr>
          <p:cNvPr id="71683"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70660" name="Picture 2" descr="American Gothic by Grant 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Cat in Hat see at http://www.randomhouse.com/seuss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858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http://www.kyrene.org/schools/brisas/sunda/decade/SNOWHI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8382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8" descr="http://t2.gstatic.com/images?q=tbn:OYSWawGXJxOIaM:http://www.dan-dare.org/FreeFun/Images/Archive/1930sBettyBoop.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8100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10" descr="http://t0.gstatic.com/images?q=tbn:Pa1cALuuuKVjpM:http://www.globalgallery.com/prod_images/600/bm-o8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03860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a typeface="+mj-ea"/>
            </a:endParaRPr>
          </a:p>
        </p:txBody>
      </p:sp>
      <p:sp>
        <p:nvSpPr>
          <p:cNvPr id="72707" name="Content Placeholder 2"/>
          <p:cNvSpPr>
            <a:spLocks noGrp="1"/>
          </p:cNvSpPr>
          <p:nvPr>
            <p:ph idx="1"/>
          </p:nvPr>
        </p:nvSpPr>
        <p:spPr/>
        <p:txBody>
          <a:bodyPr/>
          <a:lstStyle/>
          <a:p>
            <a:pPr indent="-306000" fontAlgn="auto">
              <a:buFont typeface="Wingdings 2" charset="2"/>
              <a:buChar char=""/>
              <a:defRPr/>
            </a:pPr>
            <a:endParaRPr lang="en-US" altLang="en-US" smtClean="0"/>
          </a:p>
        </p:txBody>
      </p:sp>
      <p:pic>
        <p:nvPicPr>
          <p:cNvPr id="71684" name="Picture 2" descr="http://www.virtuartgallery.com/images/disney_w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533400"/>
            <a:ext cx="9144000" cy="990600"/>
          </a:xfrm>
        </p:spPr>
        <p:txBody>
          <a:bodyPr>
            <a:normAutofit fontScale="90000"/>
          </a:bodyPr>
          <a:lstStyle/>
          <a:p>
            <a:pPr fontAlgn="auto">
              <a:spcAft>
                <a:spcPts val="0"/>
              </a:spcAft>
              <a:defRPr/>
            </a:pPr>
            <a:r>
              <a:rPr lang="en-US" b="1" dirty="0" smtClean="0">
                <a:solidFill>
                  <a:schemeClr val="accent3"/>
                </a:solidFill>
                <a:latin typeface="Century Gothic" panose="020B0502020202020204" pitchFamily="34" charset="0"/>
                <a:ea typeface="+mj-ea"/>
              </a:rPr>
              <a:t>New Deal Successes &amp; Lasting Effects of Depression</a:t>
            </a:r>
          </a:p>
        </p:txBody>
      </p:sp>
      <p:sp>
        <p:nvSpPr>
          <p:cNvPr id="57347" name="Rectangle 3"/>
          <p:cNvSpPr>
            <a:spLocks noGrp="1" noChangeArrowheads="1"/>
          </p:cNvSpPr>
          <p:nvPr>
            <p:ph idx="1"/>
          </p:nvPr>
        </p:nvSpPr>
        <p:spPr>
          <a:xfrm>
            <a:off x="457200" y="1905000"/>
            <a:ext cx="8229600" cy="4606925"/>
          </a:xfrm>
        </p:spPr>
        <p:txBody>
          <a:bodyPr>
            <a:normAutofit fontScale="92500" lnSpcReduction="10000"/>
          </a:bodyPr>
          <a:lstStyle/>
          <a:p>
            <a:pPr marL="274320" indent="-274320" fontAlgn="auto">
              <a:lnSpc>
                <a:spcPct val="90000"/>
              </a:lnSpc>
              <a:spcBef>
                <a:spcPts val="0"/>
              </a:spcBef>
              <a:spcAft>
                <a:spcPts val="0"/>
              </a:spcAft>
              <a:buFont typeface="Wingdings 2"/>
              <a:buChar char=""/>
              <a:defRPr/>
            </a:pPr>
            <a:r>
              <a:rPr lang="en-US" sz="2800" dirty="0" smtClean="0">
                <a:solidFill>
                  <a:schemeClr val="tx1"/>
                </a:solidFill>
                <a:latin typeface="Century Gothic" panose="020B0502020202020204" pitchFamily="34" charset="0"/>
              </a:rPr>
              <a:t>Buildings, bridges and parks</a:t>
            </a:r>
          </a:p>
          <a:p>
            <a:pPr marL="274320" indent="-274320" fontAlgn="auto">
              <a:lnSpc>
                <a:spcPct val="90000"/>
              </a:lnSpc>
              <a:spcBef>
                <a:spcPts val="0"/>
              </a:spcBef>
              <a:spcAft>
                <a:spcPts val="0"/>
              </a:spcAft>
              <a:buFont typeface="Wingdings 2"/>
              <a:buChar char=""/>
              <a:defRPr/>
            </a:pPr>
            <a:endParaRPr lang="en-US" sz="2800" u="sng" dirty="0" smtClean="0">
              <a:solidFill>
                <a:schemeClr val="tx1"/>
              </a:solidFill>
              <a:latin typeface="Century Gothic" panose="020B0502020202020204" pitchFamily="34" charset="0"/>
            </a:endParaRPr>
          </a:p>
          <a:p>
            <a:pPr marL="274320" indent="-274320" fontAlgn="auto">
              <a:lnSpc>
                <a:spcPct val="90000"/>
              </a:lnSpc>
              <a:spcBef>
                <a:spcPts val="0"/>
              </a:spcBef>
              <a:spcAft>
                <a:spcPts val="0"/>
              </a:spcAft>
              <a:buFont typeface="Wingdings 2"/>
              <a:buChar char=""/>
              <a:defRPr/>
            </a:pPr>
            <a:r>
              <a:rPr lang="en-US" sz="2800" u="sng" dirty="0" smtClean="0">
                <a:solidFill>
                  <a:schemeClr val="tx1"/>
                </a:solidFill>
                <a:latin typeface="Century Gothic" panose="020B0502020202020204" pitchFamily="34" charset="0"/>
              </a:rPr>
              <a:t>SEC, FDIC, Social Security, TVA still standing</a:t>
            </a:r>
          </a:p>
          <a:p>
            <a:pPr marL="274320" indent="-274320" fontAlgn="auto">
              <a:lnSpc>
                <a:spcPct val="90000"/>
              </a:lnSpc>
              <a:spcBef>
                <a:spcPts val="0"/>
              </a:spcBef>
              <a:spcAft>
                <a:spcPts val="0"/>
              </a:spcAft>
              <a:buFont typeface="Wingdings 2"/>
              <a:buChar char=""/>
              <a:defRPr/>
            </a:pPr>
            <a:r>
              <a:rPr lang="en-US" sz="2800" u="sng" dirty="0" smtClean="0">
                <a:solidFill>
                  <a:schemeClr val="tx1"/>
                </a:solidFill>
                <a:latin typeface="Century Gothic" panose="020B0502020202020204" pitchFamily="34" charset="0"/>
              </a:rPr>
              <a:t>*** People begin to look to the </a:t>
            </a:r>
            <a:r>
              <a:rPr lang="en-US" sz="2800" u="sng" dirty="0" err="1" smtClean="0">
                <a:solidFill>
                  <a:schemeClr val="tx1"/>
                </a:solidFill>
                <a:latin typeface="Century Gothic" panose="020B0502020202020204" pitchFamily="34" charset="0"/>
              </a:rPr>
              <a:t>gov’t</a:t>
            </a:r>
            <a:r>
              <a:rPr lang="en-US" sz="2800" u="sng" dirty="0" smtClean="0">
                <a:solidFill>
                  <a:schemeClr val="tx1"/>
                </a:solidFill>
                <a:latin typeface="Century Gothic" panose="020B0502020202020204" pitchFamily="34" charset="0"/>
              </a:rPr>
              <a:t> for support, and to aid needy, as well as maintain healthy economy*** - WELFARE STATE CAPITALISM</a:t>
            </a:r>
          </a:p>
          <a:p>
            <a:pPr marL="274320" indent="-274320" fontAlgn="auto">
              <a:lnSpc>
                <a:spcPct val="90000"/>
              </a:lnSpc>
              <a:spcBef>
                <a:spcPts val="0"/>
              </a:spcBef>
              <a:spcAft>
                <a:spcPts val="0"/>
              </a:spcAft>
              <a:buFont typeface="Wingdings 2"/>
              <a:buChar char=""/>
              <a:defRPr/>
            </a:pPr>
            <a:endParaRPr lang="en-US" sz="2800" dirty="0" smtClean="0">
              <a:solidFill>
                <a:schemeClr val="tx1"/>
              </a:solidFill>
              <a:latin typeface="Century Gothic" panose="020B0502020202020204" pitchFamily="34" charset="0"/>
            </a:endParaRPr>
          </a:p>
          <a:p>
            <a:pPr marL="274320" indent="-274320" fontAlgn="auto">
              <a:lnSpc>
                <a:spcPct val="90000"/>
              </a:lnSpc>
              <a:spcBef>
                <a:spcPts val="0"/>
              </a:spcBef>
              <a:spcAft>
                <a:spcPts val="0"/>
              </a:spcAft>
              <a:buFont typeface="Wingdings 2"/>
              <a:buChar char=""/>
              <a:defRPr/>
            </a:pPr>
            <a:r>
              <a:rPr lang="en-US" sz="2800" dirty="0" smtClean="0">
                <a:solidFill>
                  <a:schemeClr val="tx1"/>
                </a:solidFill>
                <a:latin typeface="Century Gothic" panose="020B0502020202020204" pitchFamily="34" charset="0"/>
              </a:rPr>
              <a:t>Average American regained confidence in country </a:t>
            </a:r>
          </a:p>
          <a:p>
            <a:pPr marL="274320" indent="-274320" fontAlgn="auto">
              <a:lnSpc>
                <a:spcPct val="90000"/>
              </a:lnSpc>
              <a:spcBef>
                <a:spcPts val="0"/>
              </a:spcBef>
              <a:spcAft>
                <a:spcPts val="0"/>
              </a:spcAft>
              <a:buFont typeface="Wingdings 2"/>
              <a:buChar char=""/>
              <a:defRPr/>
            </a:pPr>
            <a:r>
              <a:rPr lang="en-US" sz="2800" dirty="0" smtClean="0">
                <a:solidFill>
                  <a:schemeClr val="tx1"/>
                </a:solidFill>
                <a:latin typeface="Century Gothic" panose="020B0502020202020204" pitchFamily="34" charset="0"/>
              </a:rPr>
              <a:t>Stock market takes years to recuperate</a:t>
            </a:r>
          </a:p>
          <a:p>
            <a:pPr marL="274320" indent="-274320" fontAlgn="auto">
              <a:lnSpc>
                <a:spcPct val="90000"/>
              </a:lnSpc>
              <a:spcBef>
                <a:spcPts val="0"/>
              </a:spcBef>
              <a:spcAft>
                <a:spcPts val="0"/>
              </a:spcAft>
              <a:buFont typeface="Wingdings 2"/>
              <a:buChar char=""/>
              <a:defRPr/>
            </a:pPr>
            <a:r>
              <a:rPr lang="en-US" sz="2800" dirty="0" smtClean="0">
                <a:solidFill>
                  <a:schemeClr val="tx1"/>
                </a:solidFill>
                <a:latin typeface="Century Gothic" panose="020B0502020202020204" pitchFamily="34" charset="0"/>
              </a:rPr>
              <a:t>Sense of community among Americans</a:t>
            </a:r>
          </a:p>
          <a:p>
            <a:pPr marL="274320" indent="-274320" fontAlgn="auto">
              <a:lnSpc>
                <a:spcPct val="90000"/>
              </a:lnSpc>
              <a:spcBef>
                <a:spcPts val="0"/>
              </a:spcBef>
              <a:spcAft>
                <a:spcPts val="0"/>
              </a:spcAft>
              <a:buFont typeface="Wingdings 2"/>
              <a:buChar char=""/>
              <a:defRPr/>
            </a:pPr>
            <a:endParaRPr lang="en-US" sz="2800" u="sng" dirty="0" smtClean="0">
              <a:solidFill>
                <a:schemeClr val="tx1"/>
              </a:solidFill>
              <a:latin typeface="Century Gothic" panose="020B0502020202020204" pitchFamily="34" charset="0"/>
            </a:endParaRPr>
          </a:p>
          <a:p>
            <a:pPr marL="274320" indent="-274320" fontAlgn="auto">
              <a:lnSpc>
                <a:spcPct val="90000"/>
              </a:lnSpc>
              <a:spcBef>
                <a:spcPts val="0"/>
              </a:spcBef>
              <a:spcAft>
                <a:spcPts val="0"/>
              </a:spcAft>
              <a:buFont typeface="Wingdings 2"/>
              <a:buChar char=""/>
              <a:defRPr/>
            </a:pPr>
            <a:r>
              <a:rPr lang="en-US" sz="2800" u="sng" dirty="0" smtClean="0">
                <a:solidFill>
                  <a:schemeClr val="tx1"/>
                </a:solidFill>
                <a:latin typeface="Century Gothic" panose="020B0502020202020204" pitchFamily="34" charset="0"/>
              </a:rPr>
              <a:t>**Depression does not OFFICIALLY end until WWII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endParaRPr lang="en-US" smtClean="0">
              <a:solidFill>
                <a:srgbClr val="8C438F"/>
              </a:solidFill>
              <a:ea typeface="+mj-ea"/>
            </a:endParaRPr>
          </a:p>
        </p:txBody>
      </p:sp>
      <p:sp>
        <p:nvSpPr>
          <p:cNvPr id="15363" name="Rectangle 3"/>
          <p:cNvSpPr>
            <a:spLocks noGrp="1" noChangeArrowheads="1"/>
          </p:cNvSpPr>
          <p:nvPr>
            <p:ph idx="1"/>
          </p:nvPr>
        </p:nvSpPr>
        <p:spPr/>
        <p:txBody>
          <a:bodyPr/>
          <a:lstStyle/>
          <a:p>
            <a:pPr indent="-306000" fontAlgn="auto">
              <a:buFont typeface="Wingdings 2" charset="2"/>
              <a:buChar char=""/>
              <a:defRPr/>
            </a:pPr>
            <a:endParaRPr lang="en-US" altLang="en-US" smtClean="0"/>
          </a:p>
        </p:txBody>
      </p:sp>
      <p:pic>
        <p:nvPicPr>
          <p:cNvPr id="14340" name="Picture 5" descr="BE002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346" y="533400"/>
            <a:ext cx="7765322" cy="970450"/>
          </a:xfrm>
        </p:spPr>
        <p:txBody>
          <a:bodyPr/>
          <a:lstStyle/>
          <a:p>
            <a:pPr fontAlgn="auto">
              <a:spcAft>
                <a:spcPts val="0"/>
              </a:spcAft>
              <a:defRPr/>
            </a:pPr>
            <a:r>
              <a:rPr lang="en-US" b="1" dirty="0" smtClean="0">
                <a:solidFill>
                  <a:schemeClr val="accent3"/>
                </a:solidFill>
                <a:latin typeface="Century Gothic" panose="020B0502020202020204" pitchFamily="34" charset="0"/>
                <a:ea typeface="+mj-ea"/>
              </a:rPr>
              <a:t>Effects of Crash</a:t>
            </a:r>
          </a:p>
        </p:txBody>
      </p:sp>
      <p:sp>
        <p:nvSpPr>
          <p:cNvPr id="16387" name="Rectangle 3"/>
          <p:cNvSpPr>
            <a:spLocks noGrp="1" noChangeArrowheads="1"/>
          </p:cNvSpPr>
          <p:nvPr>
            <p:ph idx="1"/>
          </p:nvPr>
        </p:nvSpPr>
        <p:spPr>
          <a:xfrm>
            <a:off x="453206" y="1580050"/>
            <a:ext cx="8690793" cy="5277950"/>
          </a:xfrm>
        </p:spPr>
        <p:txBody>
          <a:bodyPr>
            <a:normAutofit fontScale="92500" lnSpcReduction="10000"/>
          </a:bodyPr>
          <a:lstStyle/>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Factories close – no unemployment service</a:t>
            </a:r>
          </a:p>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Part time work only if out of work</a:t>
            </a:r>
          </a:p>
          <a:p>
            <a:pPr marL="273050" indent="-273050" fontAlgn="auto">
              <a:lnSpc>
                <a:spcPct val="80000"/>
              </a:lnSpc>
              <a:buFont typeface="Wingdings 2" panose="05020102010507070707" pitchFamily="18" charset="2"/>
              <a:buChar char=""/>
              <a:defRPr/>
            </a:pPr>
            <a:r>
              <a:rPr lang="en-US" altLang="en-US" sz="2400" b="1" i="1" u="sng" dirty="0" smtClean="0">
                <a:solidFill>
                  <a:srgbClr val="FF0000"/>
                </a:solidFill>
                <a:latin typeface="Century Gothic" panose="020B0502020202020204" pitchFamily="34" charset="0"/>
              </a:rPr>
              <a:t>25% UNEMPLOYMENT</a:t>
            </a:r>
          </a:p>
          <a:p>
            <a:pPr marL="273050" indent="-273050" fontAlgn="auto">
              <a:lnSpc>
                <a:spcPct val="80000"/>
              </a:lnSpc>
              <a:buFont typeface="Wingdings 2" panose="05020102010507070707" pitchFamily="18" charset="2"/>
              <a:buChar char=""/>
              <a:defRPr/>
            </a:pPr>
            <a:r>
              <a:rPr lang="en-US" altLang="en-US" sz="2400" dirty="0" smtClean="0">
                <a:solidFill>
                  <a:schemeClr val="tx1"/>
                </a:solidFill>
                <a:latin typeface="Century Gothic" panose="020B0502020202020204" pitchFamily="34" charset="0"/>
              </a:rPr>
              <a:t>Federal Reserve lower loan rates – only hurts more</a:t>
            </a:r>
          </a:p>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Small businesses close</a:t>
            </a:r>
          </a:p>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Farming prices drop 60%!</a:t>
            </a:r>
          </a:p>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Consumer spending non-existent </a:t>
            </a:r>
          </a:p>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Banks shut down – call in loans, people withdraw $ from banks in fear, mattresses, banks go under</a:t>
            </a:r>
          </a:p>
          <a:p>
            <a:pPr marL="547688" lvl="1" indent="-270000" fontAlgn="auto">
              <a:lnSpc>
                <a:spcPct val="80000"/>
              </a:lnSpc>
              <a:buFont typeface="Wingdings" panose="05000000000000000000" pitchFamily="2" charset="2"/>
              <a:buChar char=""/>
              <a:defRPr/>
            </a:pPr>
            <a:r>
              <a:rPr lang="en-US" altLang="en-US" sz="2400" u="sng" dirty="0" smtClean="0">
                <a:solidFill>
                  <a:schemeClr val="tx1"/>
                </a:solidFill>
                <a:latin typeface="Century Gothic" panose="020B0502020202020204" pitchFamily="34" charset="0"/>
              </a:rPr>
              <a:t>** Banks Had invested deposits in stock markets</a:t>
            </a:r>
          </a:p>
          <a:p>
            <a:pPr marL="547688" lvl="1" indent="-270000" fontAlgn="auto">
              <a:lnSpc>
                <a:spcPct val="80000"/>
              </a:lnSpc>
              <a:buFont typeface="Wingdings" panose="05000000000000000000" pitchFamily="2" charset="2"/>
              <a:buChar char=""/>
              <a:defRPr/>
            </a:pPr>
            <a:r>
              <a:rPr lang="en-US" altLang="en-US" sz="2400" u="sng" dirty="0" smtClean="0">
                <a:solidFill>
                  <a:schemeClr val="tx1"/>
                </a:solidFill>
                <a:latin typeface="Century Gothic" panose="020B0502020202020204" pitchFamily="34" charset="0"/>
              </a:rPr>
              <a:t>Bank Closing = NO MONEY FOR YOU </a:t>
            </a:r>
          </a:p>
          <a:p>
            <a:pPr marL="273050" indent="-273050" fontAlgn="auto">
              <a:lnSpc>
                <a:spcPct val="80000"/>
              </a:lnSpc>
              <a:buFont typeface="Wingdings 2" panose="05020102010507070707" pitchFamily="18" charset="2"/>
              <a:buChar char=""/>
              <a:defRPr/>
            </a:pPr>
            <a:r>
              <a:rPr lang="en-US" altLang="en-US" sz="2400" u="sng" dirty="0" smtClean="0">
                <a:solidFill>
                  <a:schemeClr val="tx1"/>
                </a:solidFill>
                <a:latin typeface="Century Gothic" panose="020B0502020202020204" pitchFamily="34" charset="0"/>
              </a:rPr>
              <a:t>Global trading</a:t>
            </a:r>
            <a:r>
              <a:rPr lang="en-US" altLang="en-US" sz="2400" dirty="0" smtClean="0">
                <a:solidFill>
                  <a:schemeClr val="tx1"/>
                </a:solidFill>
                <a:latin typeface="Century Gothic" panose="020B0502020202020204" pitchFamily="34" charset="0"/>
              </a:rPr>
              <a:t> – most other industrial nations start Depression </a:t>
            </a:r>
          </a:p>
          <a:p>
            <a:pPr marL="273050" indent="-273050" fontAlgn="auto">
              <a:lnSpc>
                <a:spcPct val="80000"/>
              </a:lnSpc>
              <a:buFont typeface="Wingdings 2" panose="05020102010507070707" pitchFamily="18" charset="2"/>
              <a:buChar char=""/>
              <a:defRPr/>
            </a:pPr>
            <a:r>
              <a:rPr lang="en-US" altLang="en-US" sz="2400" dirty="0" smtClean="0">
                <a:solidFill>
                  <a:schemeClr val="tx1"/>
                </a:solidFill>
                <a:latin typeface="Century Gothic" panose="020B0502020202020204" pitchFamily="34" charset="0"/>
              </a:rPr>
              <a:t>Health, well-being, crime, morale, divorce rates, birth rate   </a:t>
            </a:r>
          </a:p>
          <a:p>
            <a:pPr marL="0" indent="0" fontAlgn="auto">
              <a:lnSpc>
                <a:spcPct val="80000"/>
              </a:lnSpc>
              <a:buNone/>
              <a:defRPr/>
            </a:pPr>
            <a:r>
              <a:rPr lang="en-US" altLang="en-US" sz="2400" b="1" i="1" dirty="0" smtClean="0">
                <a:solidFill>
                  <a:srgbClr val="FF0000"/>
                </a:solidFill>
                <a:latin typeface="Century Gothic" panose="020B0502020202020204" pitchFamily="34" charset="0"/>
              </a:rPr>
              <a:t>ALL ASPECTS OF LIFE ARE EFFECTED</a:t>
            </a:r>
          </a:p>
        </p:txBody>
      </p:sp>
      <p:sp>
        <p:nvSpPr>
          <p:cNvPr id="2" name="Right Arrow 1"/>
          <p:cNvSpPr/>
          <p:nvPr/>
        </p:nvSpPr>
        <p:spPr>
          <a:xfrm>
            <a:off x="8686800" y="5943600"/>
            <a:ext cx="4571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murrin_lep4e_ch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1">
      <a:dk1>
        <a:sysClr val="windowText" lastClr="000000"/>
      </a:dk1>
      <a:lt1>
        <a:sysClr val="window" lastClr="FFFFFF"/>
      </a:lt1>
      <a:dk2>
        <a:srgbClr val="323232"/>
      </a:dk2>
      <a:lt2>
        <a:srgbClr val="D55816"/>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5504</TotalTime>
  <Words>1402</Words>
  <Application>Microsoft Office PowerPoint</Application>
  <PresentationFormat>On-screen Show (4:3)</PresentationFormat>
  <Paragraphs>176</Paragraphs>
  <Slides>64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Calisto MT</vt:lpstr>
      <vt:lpstr>Century Gothic</vt:lpstr>
      <vt:lpstr>Courier New</vt:lpstr>
      <vt:lpstr>Times New Roman</vt:lpstr>
      <vt:lpstr>Trebuchet MS</vt:lpstr>
      <vt:lpstr>Wingdings</vt:lpstr>
      <vt:lpstr>Wingdings 2</vt:lpstr>
      <vt:lpstr>Slate</vt:lpstr>
      <vt:lpstr>THE 1930S</vt:lpstr>
      <vt:lpstr>Warning Signs and Causes</vt:lpstr>
      <vt:lpstr>Crash Events</vt:lpstr>
      <vt:lpstr>PowerPoint Presentation</vt:lpstr>
      <vt:lpstr>PowerPoint Presentation</vt:lpstr>
      <vt:lpstr>PowerPoint Presentation</vt:lpstr>
      <vt:lpstr>PowerPoint Presentation</vt:lpstr>
      <vt:lpstr>Effects of Crash</vt:lpstr>
      <vt:lpstr>PowerPoint Presentation</vt:lpstr>
      <vt:lpstr>Mad Dash to the Banks</vt:lpstr>
      <vt:lpstr>PowerPoint Presentation</vt:lpstr>
      <vt:lpstr>PowerPoint Presentation</vt:lpstr>
      <vt:lpstr>Republican Presidents of 1920s: </vt:lpstr>
      <vt:lpstr>Government Response 1929-1932</vt:lpstr>
      <vt:lpstr>PowerPoint Presentation</vt:lpstr>
      <vt:lpstr>PowerPoint Presentation</vt:lpstr>
      <vt:lpstr>Society Changes</vt:lpstr>
      <vt:lpstr>Hoovervilles – homeless shanty towns </vt:lpstr>
      <vt:lpstr>Hoover wagons</vt:lpstr>
      <vt:lpstr>PowerPoint Presentation</vt:lpstr>
      <vt:lpstr>PowerPoint Presentation</vt:lpstr>
      <vt:lpstr>PowerPoint Presentation</vt:lpstr>
      <vt:lpstr>PowerPoint Presentation</vt:lpstr>
      <vt:lpstr>PowerPoint Presentation</vt:lpstr>
      <vt:lpstr>Dust Storm in Oklahoma</vt:lpstr>
      <vt:lpstr>PowerPoint Presentation</vt:lpstr>
      <vt:lpstr>PowerPoint Presentation</vt:lpstr>
      <vt:lpstr>PowerPoint Presentation</vt:lpstr>
      <vt:lpstr>PowerPoint Presentation</vt:lpstr>
      <vt:lpstr>PowerPoint Presentation</vt:lpstr>
      <vt:lpstr>PowerPoint Presentation</vt:lpstr>
      <vt:lpstr>Ch 18: Franklin Delano Roosevelt – Election of 1932</vt:lpstr>
      <vt:lpstr>Eleanor – A New Kind of Frist Lady       First To Make Speeches WITHOUT Her Husband</vt:lpstr>
      <vt:lpstr>PowerPoint Presentation</vt:lpstr>
      <vt:lpstr>Covering up the Polio </vt:lpstr>
      <vt:lpstr>PowerPoint Presentation</vt:lpstr>
      <vt:lpstr>PowerPoint Presentation</vt:lpstr>
      <vt:lpstr>PowerPoint Presentation</vt:lpstr>
      <vt:lpstr>New Deal- Government steps in to help people!   RELIEF, RECOVERY, REFORM</vt:lpstr>
      <vt:lpstr>RELIEF, RECOVERY, REFORM…Continued</vt:lpstr>
      <vt:lpstr>First on FDR’s List…</vt:lpstr>
      <vt:lpstr>PowerPoint Presentation</vt:lpstr>
      <vt:lpstr>PowerPoint Presentation</vt:lpstr>
      <vt:lpstr>PowerPoint Presentation</vt:lpstr>
      <vt:lpstr>PowerPoint Presentation</vt:lpstr>
      <vt:lpstr>PowerPoint Presentation</vt:lpstr>
      <vt:lpstr> CCC</vt:lpstr>
      <vt:lpstr>PowerPoint Presentation</vt:lpstr>
      <vt:lpstr>PowerPoint Presentation</vt:lpstr>
      <vt:lpstr>PowerPoint Presentation</vt:lpstr>
      <vt:lpstr>FDR Criticized  </vt:lpstr>
      <vt:lpstr>Second 100 Days/2nd New Deal</vt:lpstr>
      <vt:lpstr>PowerPoint Presentation</vt:lpstr>
      <vt:lpstr>CWA</vt:lpstr>
      <vt:lpstr> </vt:lpstr>
      <vt:lpstr>PowerPoint Presentation</vt:lpstr>
      <vt:lpstr>FDR…Continued</vt:lpstr>
      <vt:lpstr>PowerPoint Presentation</vt:lpstr>
      <vt:lpstr>Culture of Depression  </vt:lpstr>
      <vt:lpstr>PowerPoint Presentation</vt:lpstr>
      <vt:lpstr>PowerPoint Presentation</vt:lpstr>
      <vt:lpstr>PowerPoint Presentation</vt:lpstr>
      <vt:lpstr>PowerPoint Presentation</vt:lpstr>
      <vt:lpstr>New Deal Successes &amp; Lasting Effects of Depression</vt:lpstr>
    </vt:vector>
  </TitlesOfParts>
  <Company>Lynette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12 – Crash and Depression</dc:title>
  <dc:creator>Lynette</dc:creator>
  <cp:lastModifiedBy>Anderson, Jennifer M</cp:lastModifiedBy>
  <cp:revision>170</cp:revision>
  <dcterms:created xsi:type="dcterms:W3CDTF">2004-07-18T20:15:42Z</dcterms:created>
  <dcterms:modified xsi:type="dcterms:W3CDTF">2016-01-26T13:36:21Z</dcterms:modified>
</cp:coreProperties>
</file>