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7" r:id="rId1"/>
  </p:sldMasterIdLst>
  <p:handoutMasterIdLst>
    <p:handoutMasterId r:id="rId28"/>
  </p:handoutMasterIdLst>
  <p:sldIdLst>
    <p:sldId id="256" r:id="rId2"/>
    <p:sldId id="330" r:id="rId3"/>
    <p:sldId id="257" r:id="rId4"/>
    <p:sldId id="258" r:id="rId5"/>
    <p:sldId id="259" r:id="rId6"/>
    <p:sldId id="309" r:id="rId7"/>
    <p:sldId id="314" r:id="rId8"/>
    <p:sldId id="260" r:id="rId9"/>
    <p:sldId id="331" r:id="rId10"/>
    <p:sldId id="333" r:id="rId11"/>
    <p:sldId id="303" r:id="rId12"/>
    <p:sldId id="262" r:id="rId13"/>
    <p:sldId id="320" r:id="rId14"/>
    <p:sldId id="334" r:id="rId15"/>
    <p:sldId id="278" r:id="rId16"/>
    <p:sldId id="263" r:id="rId17"/>
    <p:sldId id="264" r:id="rId18"/>
    <p:sldId id="329" r:id="rId19"/>
    <p:sldId id="335" r:id="rId20"/>
    <p:sldId id="336" r:id="rId21"/>
    <p:sldId id="337" r:id="rId22"/>
    <p:sldId id="290" r:id="rId23"/>
    <p:sldId id="291" r:id="rId24"/>
    <p:sldId id="293" r:id="rId25"/>
    <p:sldId id="325" r:id="rId26"/>
    <p:sldId id="26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2D4421-83AB-479B-BEDB-F91CFEC33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98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E06A-AA03-4653-92CF-8010863EF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8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39750"/>
            <a:ext cx="7654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C0EA-2EDC-4BD1-9ACB-868DFF042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09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B271-3D21-40A9-860E-1F24A6C09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84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063" y="873125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9337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2A8A-4BAD-4162-AA4F-0A83A28C8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25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E408-D9B1-4ECC-97A0-5617B427D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33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97CD-72B3-48C9-8139-371873504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38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825625"/>
            <a:ext cx="25288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8FBD-890B-4231-ACC1-C9F324433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26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CE0F-61A6-4DAC-88A9-D23D452B6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64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2469-785E-450E-9BD6-4215EBD87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56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9647D-D9A5-4DDC-A00F-4096CE56C0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40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48FD-CB57-4F3A-897A-FCB2F518D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3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54DC-CC1D-48C9-9FD8-95BF245C1D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81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43-1068-4BCA-A4C5-9C84BDD0A4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74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0063"/>
            <a:ext cx="3786188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70063"/>
            <a:ext cx="37877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36A7-2E76-4735-8342-D1FFA9E12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8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9B01-03E7-4845-B651-A4082A550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8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9046A-64F5-438F-B5E6-5AFAD2E3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464F-8B6D-44AB-904C-1B4203F23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75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609600"/>
            <a:ext cx="3427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015B-B17C-4097-8B2B-DEB76015F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16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1963"/>
            <a:ext cx="7764463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D528D3E5-F0ED-43BC-A19B-1C0EB5CFA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44" r:id="rId5"/>
    <p:sldLayoutId id="2147484335" r:id="rId6"/>
    <p:sldLayoutId id="2147484336" r:id="rId7"/>
    <p:sldLayoutId id="2147484337" r:id="rId8"/>
    <p:sldLayoutId id="2147484345" r:id="rId9"/>
    <p:sldLayoutId id="2147484346" r:id="rId10"/>
    <p:sldLayoutId id="2147484338" r:id="rId11"/>
    <p:sldLayoutId id="2147484347" r:id="rId12"/>
    <p:sldLayoutId id="2147484339" r:id="rId13"/>
    <p:sldLayoutId id="2147484340" r:id="rId14"/>
    <p:sldLayoutId id="2147484348" r:id="rId15"/>
    <p:sldLayoutId id="2147484341" r:id="rId16"/>
    <p:sldLayoutId id="2147484342" r:id="rId17"/>
    <p:sldLayoutId id="2147484343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933" y="2438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 smtClean="0">
                <a:latin typeface="Century Gothic" panose="020B0502020202020204" pitchFamily="34" charset="0"/>
                <a:ea typeface="+mj-ea"/>
              </a:rPr>
              <a:t>THE 1930S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19600"/>
            <a:ext cx="8458200" cy="1049867"/>
          </a:xfrm>
        </p:spPr>
        <p:txBody>
          <a:bodyPr>
            <a:noAutofit/>
          </a:bodyPr>
          <a:lstStyle/>
          <a:p>
            <a:pPr fontAlgn="auto">
              <a:buFont typeface="Wingdings 2" charset="2"/>
              <a:buNone/>
              <a:defRPr/>
            </a:pPr>
            <a:r>
              <a:rPr lang="en-US" sz="3600" dirty="0">
                <a:latin typeface="Century Gothic" panose="020B0502020202020204" pitchFamily="34" charset="0"/>
              </a:rPr>
              <a:t>Crash, Depression and T</a:t>
            </a:r>
            <a:r>
              <a:rPr lang="en-US" sz="3600" dirty="0" smtClean="0">
                <a:latin typeface="Century Gothic" panose="020B0502020202020204" pitchFamily="34" charset="0"/>
              </a:rPr>
              <a:t>he </a:t>
            </a:r>
            <a:r>
              <a:rPr lang="en-US" sz="3600" dirty="0">
                <a:latin typeface="Century Gothic" panose="020B0502020202020204" pitchFamily="34" charset="0"/>
              </a:rPr>
              <a:t>New Deal</a:t>
            </a:r>
            <a:endParaRPr lang="en-US" alt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Hoover’s Response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143999" cy="5887550"/>
          </a:xfrm>
        </p:spPr>
        <p:txBody>
          <a:bodyPr>
            <a:normAutofit lnSpcReduction="10000"/>
          </a:bodyPr>
          <a:lstStyle/>
          <a:p>
            <a:pPr marL="539433" lvl="2" indent="0" fontAlgn="auto">
              <a:lnSpc>
                <a:spcPct val="90000"/>
              </a:lnSpc>
              <a:spcAft>
                <a:spcPts val="0"/>
              </a:spcAft>
              <a:buFont typeface="Wingdings 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Dawes Plan – private loans to Germany to repay 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debt</a:t>
            </a: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2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Use 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government </a:t>
            </a: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spending to fight Depression, but only in conservative 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ways</a:t>
            </a: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2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Not too concerned with plight of average 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American – at </a:t>
            </a: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least in 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appearance</a:t>
            </a: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2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Stay within budget – Hoover Dam, CO 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river</a:t>
            </a: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2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Hawley Smoot Tariff – 60% increase on tariffs recommended – disastrous, designed to help </a:t>
            </a:r>
            <a:r>
              <a:rPr lang="en-US" sz="22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farmers</a:t>
            </a: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200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TVA vetoed by 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Hoover</a:t>
            </a: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Norris La Guardia Anti-Injection </a:t>
            </a: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 </a:t>
            </a:r>
            <a:r>
              <a:rPr 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– outlawed anti-union contracts and forbade the federal courts to issue injunctions to restrain strikes, boycotts, and peaceful picketing  </a:t>
            </a:r>
            <a:endParaRPr lang="en-US" sz="2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Farmer strikes, Bonus Army fiasco</a:t>
            </a:r>
          </a:p>
          <a:p>
            <a:pPr marL="274320" lvl="1" indent="0" fontAlgn="auto">
              <a:lnSpc>
                <a:spcPct val="90000"/>
              </a:lnSpc>
              <a:spcAft>
                <a:spcPts val="0"/>
              </a:spcAft>
              <a:buFont typeface="Wingdings 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solidFill>
                <a:srgbClr val="8C438F"/>
              </a:solidFill>
              <a:ea typeface="+mj-ea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306000" fontAlgn="auto">
              <a:buFont typeface="Wingdings 2" charset="2"/>
              <a:buChar char=""/>
              <a:defRPr/>
            </a:pPr>
            <a:endParaRPr lang="en-US" altLang="en-US" smtClean="0"/>
          </a:p>
        </p:txBody>
      </p:sp>
      <p:pic>
        <p:nvPicPr>
          <p:cNvPr id="23556" name="Picture 4" descr="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9963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Election of 1932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69963"/>
            <a:ext cx="9144000" cy="5888037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Franklin Delano Roosevelt (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New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England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Senator)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vs. Hoover </a:t>
            </a: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Banking crisis helps</a:t>
            </a: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Hoover blamed for Depression and lack of help</a:t>
            </a: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“Happy Days are Here Again” – FDR had incredible optimism – never outlined a plan for getting out of Depression during campaigning, but a balanced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budget…(yeah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right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)</a:t>
            </a:r>
            <a:endParaRPr lang="en-US" sz="2200" u="sng" dirty="0" smtClean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661988" lvl="1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u="sng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Here comes deficit </a:t>
            </a:r>
            <a:r>
              <a:rPr lang="en-US" u="sng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spending…</a:t>
            </a:r>
            <a:endParaRPr lang="en-US" u="sng" dirty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200" u="sng" dirty="0" smtClean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rgbClr val="FF0000"/>
                </a:solidFill>
                <a:latin typeface="Century Gothic" panose="020B0502020202020204" pitchFamily="34" charset="0"/>
                <a:sym typeface="Wingdings" pitchFamily="2" charset="2"/>
              </a:rPr>
              <a:t>Blacks </a:t>
            </a:r>
            <a:r>
              <a:rPr lang="en-US" sz="2200" u="sng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itchFamily="2" charset="2"/>
              </a:rPr>
              <a:t>politically switch </a:t>
            </a:r>
            <a:r>
              <a:rPr lang="en-US" sz="2200" u="sng" dirty="0">
                <a:solidFill>
                  <a:srgbClr val="FF0000"/>
                </a:solidFill>
                <a:latin typeface="Century Gothic" panose="020B0502020202020204" pitchFamily="34" charset="0"/>
                <a:sym typeface="Wingdings" pitchFamily="2" charset="2"/>
              </a:rPr>
              <a:t>from Republican to Democrat </a:t>
            </a:r>
            <a:r>
              <a:rPr lang="en-US" sz="2200" u="sng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itchFamily="2" charset="2"/>
              </a:rPr>
              <a:t>party</a:t>
            </a:r>
            <a:endParaRPr lang="en-US" sz="2200" u="sng" dirty="0">
              <a:solidFill>
                <a:srgbClr val="FF0000"/>
              </a:solidFill>
              <a:latin typeface="Century Gothic" panose="020B0502020202020204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65322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4"/>
                </a:solidFill>
                <a:latin typeface="Century Gothic" panose="020B0502020202020204" pitchFamily="34" charset="0"/>
                <a:ea typeface="+mj-ea"/>
              </a:rPr>
              <a:t>Covering up the Polio </a:t>
            </a:r>
          </a:p>
        </p:txBody>
      </p:sp>
      <p:pic>
        <p:nvPicPr>
          <p:cNvPr id="44035" name="Picture 4" descr="fdr13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799" y="1295400"/>
            <a:ext cx="7011379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9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Franklin Delano Roosevelt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69963"/>
            <a:ext cx="9144000" cy="58880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FDR – seen as ‘ordinary guy’ and optimistic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Wins in landslide  – 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“we have nothing to fear but fear itself”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Also – wants to help people economically – sees as government’s responsibility in times of crisis</a:t>
            </a: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New Deal and </a:t>
            </a:r>
            <a:r>
              <a:rPr 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fireside chats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     would he have been elected if there was a TV in every home?</a:t>
            </a: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u="sng" dirty="0" smtClean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Keynes economics – government spending = recovery</a:t>
            </a: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“New Nationalism” – government works with business to get out of financial ruin</a:t>
            </a: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u="sng" dirty="0" smtClean="0">
              <a:solidFill>
                <a:srgbClr val="00B0F0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u="sng" dirty="0" smtClean="0">
                <a:solidFill>
                  <a:srgbClr val="00B0F0"/>
                </a:solidFill>
                <a:latin typeface="Century Gothic" panose="020B0502020202020204" pitchFamily="34" charset="0"/>
                <a:sym typeface="Wingdings" pitchFamily="2" charset="2"/>
              </a:rPr>
              <a:t>Election of 1932 will change the way Americans see the role of government and social welfare programs</a:t>
            </a: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u="sng" dirty="0" smtClean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New Deal is what FDR promises to promote economy, jobs, and end homelessness – </a:t>
            </a:r>
            <a:r>
              <a:rPr lang="en-US" sz="2400" u="sng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itchFamily="2" charset="2"/>
              </a:rPr>
              <a:t>RELIEF, RECOVERY, REFORM</a:t>
            </a: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u="sng" dirty="0" smtClean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Eleanor is wife – promotes  New Deal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 – takes on new role as First Lady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1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Will be known to fight for children, poor, African Americans, women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362200"/>
            <a:ext cx="40237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38"/>
            <a:ext cx="91440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Eleanor – A New Kind of Frist Lady       First </a:t>
            </a:r>
            <a:r>
              <a:rPr lang="en-US" sz="2800" b="1" dirty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T</a:t>
            </a:r>
            <a:r>
              <a:rPr lang="en-US" sz="28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o </a:t>
            </a:r>
            <a:r>
              <a:rPr lang="en-US" sz="2800" b="1" dirty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M</a:t>
            </a:r>
            <a:r>
              <a:rPr lang="en-US" sz="28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ake Speeches </a:t>
            </a:r>
            <a:r>
              <a:rPr lang="en-US" sz="2800" b="1" i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WITHOUT</a:t>
            </a:r>
            <a:r>
              <a:rPr lang="en-US" sz="28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 Her Husband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9782"/>
            <a:ext cx="4491038" cy="5948218"/>
          </a:xfrm>
        </p:spPr>
        <p:txBody>
          <a:bodyPr>
            <a:normAutofit/>
          </a:bodyPr>
          <a:lstStyle/>
          <a:p>
            <a:pPr marL="36900" indent="0" fontAlgn="auto">
              <a:buNone/>
              <a:defRPr/>
            </a:pPr>
            <a:endParaRPr lang="en-US" alt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“A woman is like a tea bag…  you never know how strong she is until you dunk her in hot water.”</a:t>
            </a:r>
          </a:p>
          <a:p>
            <a:pPr marL="36900" indent="0" fontAlgn="auto">
              <a:buNone/>
              <a:defRPr/>
            </a:pPr>
            <a:endParaRPr lang="en-US" altLang="en-US" sz="2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“If a friend fools you once, shame on them.  If they fool you twice, shame on you.”</a:t>
            </a:r>
          </a:p>
          <a:p>
            <a:pPr indent="-306000" fontAlgn="auto">
              <a:buFont typeface="Wingdings 2" charset="2"/>
              <a:buChar char=""/>
              <a:defRPr/>
            </a:pPr>
            <a:endParaRPr lang="en-US" altLang="en-US" sz="2800" dirty="0" smtClean="0"/>
          </a:p>
        </p:txBody>
      </p:sp>
      <p:pic>
        <p:nvPicPr>
          <p:cNvPr id="41988" name="Picture 5" descr="eleanorroosevel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656547" y="1068238"/>
            <a:ext cx="4487453" cy="5789762"/>
          </a:xfrm>
        </p:spPr>
      </p:pic>
      <p:sp>
        <p:nvSpPr>
          <p:cNvPr id="2" name="Right Arrow 1"/>
          <p:cNvSpPr/>
          <p:nvPr/>
        </p:nvSpPr>
        <p:spPr>
          <a:xfrm>
            <a:off x="6096000" y="153838"/>
            <a:ext cx="533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New Deal – </a:t>
            </a:r>
            <a:r>
              <a:rPr lang="en-US" sz="3600" b="1" u="sng" dirty="0" smtClean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</a:rPr>
              <a:t>RELIEF, RECOVERY, REFORM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273050" indent="-273050" fontAlgn="auto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8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First One Hundred Days</a:t>
            </a:r>
            <a:r>
              <a:rPr lang="en-US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of presidency</a:t>
            </a:r>
          </a:p>
          <a:p>
            <a:pPr marL="457200" indent="-457200" fontAlgn="auto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mergency Banking Act</a:t>
            </a:r>
          </a:p>
          <a:p>
            <a:pPr marL="547688" lvl="1" indent="-270000" fontAlgn="auto">
              <a:lnSpc>
                <a:spcPct val="80000"/>
              </a:lnSpc>
              <a:buFont typeface="Wingdings" panose="05000000000000000000" pitchFamily="2" charset="2"/>
              <a:buChar char=""/>
              <a:defRPr/>
            </a:pPr>
            <a:r>
              <a:rPr lang="en-US" alt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Banks closed, and inspected by </a:t>
            </a:r>
            <a:r>
              <a:rPr lang="en-US" alt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government </a:t>
            </a:r>
            <a:r>
              <a:rPr lang="en-US" alt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– bank holidays to keep from further withdrawals</a:t>
            </a:r>
          </a:p>
          <a:p>
            <a:pPr marL="547688" lvl="1" indent="-270000" fontAlgn="auto">
              <a:lnSpc>
                <a:spcPct val="80000"/>
              </a:lnSpc>
              <a:buFont typeface="Wingdings" panose="05000000000000000000" pitchFamily="2" charset="2"/>
              <a:buChar char=""/>
              <a:defRPr/>
            </a:pPr>
            <a:r>
              <a:rPr lang="en-US" alt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Result: people confidant again to store money in banks, banks can make interest and make loans</a:t>
            </a:r>
          </a:p>
          <a:p>
            <a:pPr marL="547688" lvl="1" indent="-270000" fontAlgn="auto">
              <a:lnSpc>
                <a:spcPct val="80000"/>
              </a:lnSpc>
              <a:buFont typeface="Wingdings" panose="05000000000000000000" pitchFamily="2" charset="2"/>
              <a:buChar char=""/>
              <a:defRPr/>
            </a:pPr>
            <a:r>
              <a:rPr lang="en-US" alt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Glass Steagall Act – FDIC/ no speculation on stock market from </a:t>
            </a:r>
            <a:r>
              <a:rPr lang="en-US" alt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banks</a:t>
            </a:r>
            <a:endParaRPr lang="en-US" altLang="en-US" sz="2200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fontAlgn="auto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Federal Emergency Relief </a:t>
            </a: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Administration</a:t>
            </a:r>
          </a:p>
          <a:p>
            <a:pPr marL="547688" lvl="1" indent="-270000" fontAlgn="auto">
              <a:lnSpc>
                <a:spcPct val="80000"/>
              </a:lnSpc>
              <a:buFont typeface="Wingdings" panose="05000000000000000000" pitchFamily="2" charset="2"/>
              <a:buChar char=""/>
              <a:defRPr/>
            </a:pPr>
            <a:r>
              <a:rPr lang="en-US" alt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Public Works Administration- construction work</a:t>
            </a:r>
          </a:p>
          <a:p>
            <a:pPr marL="547688" lvl="1" indent="-270000" fontAlgn="auto">
              <a:lnSpc>
                <a:spcPct val="80000"/>
              </a:lnSpc>
              <a:buFont typeface="Wingdings" panose="05000000000000000000" pitchFamily="2" charset="2"/>
              <a:buChar char=""/>
              <a:defRPr/>
            </a:pPr>
            <a:r>
              <a:rPr lang="en-US" alt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Civil Works Administration  (CWA) – 4 </a:t>
            </a:r>
            <a:r>
              <a:rPr lang="en-US" alt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million </a:t>
            </a:r>
            <a:r>
              <a:rPr lang="en-US" alt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jobs created improving roads, parks, etc.</a:t>
            </a:r>
          </a:p>
          <a:p>
            <a:pPr marL="547688" lvl="1" indent="-270000" fontAlgn="auto">
              <a:lnSpc>
                <a:spcPct val="80000"/>
              </a:lnSpc>
              <a:buFont typeface="Wingdings" panose="05000000000000000000" pitchFamily="2" charset="2"/>
              <a:buChar char=""/>
              <a:defRPr/>
            </a:pPr>
            <a:r>
              <a:rPr lang="en-US" alt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Civilian Conservation Corps (CCC) – men restore national parks, beaches, forests, etc.- FDR’s favorite and most celebrated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14"/>
            <a:ext cx="9144000" cy="89858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E19825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New Deal – </a:t>
            </a:r>
            <a:r>
              <a:rPr lang="en-US" sz="3600" b="1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A5300F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RELIEF, RECOVERY, REFORM</a:t>
            </a:r>
            <a:endParaRPr lang="en-US" sz="3200" dirty="0" smtClean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457200" indent="-457200" fontAlgn="auto">
              <a:buFont typeface="+mj-lt"/>
              <a:buAutoNum type="arabicPeriod" startAt="3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National Industrial Recovery Act(NIRA)</a:t>
            </a:r>
          </a:p>
          <a:p>
            <a:pPr marL="833438" lvl="1" indent="-457200" fontAlgn="auto">
              <a:buFont typeface="Courier New" panose="02070309020205020404" pitchFamily="49" charset="0"/>
              <a:buChar char="o"/>
              <a:defRPr/>
            </a:pPr>
            <a:r>
              <a:rPr lang="en-US" alt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Increases industrial prices  - sets up codes of fair competition </a:t>
            </a:r>
          </a:p>
          <a:p>
            <a:pPr marL="833438" lvl="1" indent="-457200" fontAlgn="auto">
              <a:buFont typeface="Courier New" panose="02070309020205020404" pitchFamily="49" charset="0"/>
              <a:buChar char="o"/>
              <a:defRPr/>
            </a:pPr>
            <a:r>
              <a:rPr lang="en-US" alt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Sets wages, hours, conditions of workers – Fair Labor Standards </a:t>
            </a:r>
            <a:r>
              <a:rPr lang="en-US" alt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</a:t>
            </a:r>
          </a:p>
          <a:p>
            <a:pPr marL="457200" indent="-457200" fontAlgn="auto">
              <a:buFont typeface="+mj-lt"/>
              <a:buAutoNum type="arabicPeriod" startAt="3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Securities and Exchange Commission (SEC)</a:t>
            </a:r>
          </a:p>
          <a:p>
            <a:pPr marL="833438" lvl="1" indent="-457200" fontAlgn="auto">
              <a:buFont typeface="Courier New" panose="02070309020205020404" pitchFamily="49" charset="0"/>
              <a:buChar char="o"/>
              <a:defRPr/>
            </a:pPr>
            <a:r>
              <a:rPr lang="en-US" alt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Regulates trade and </a:t>
            </a:r>
            <a:r>
              <a:rPr lang="en-US" alt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stock</a:t>
            </a:r>
          </a:p>
          <a:p>
            <a:pPr marL="457200" indent="-457200" fontAlgn="auto">
              <a:buFont typeface="+mj-lt"/>
              <a:buAutoNum type="arabicPeriod" startAt="3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Tennessee Valley Authority (TVA)</a:t>
            </a:r>
          </a:p>
          <a:p>
            <a:pPr marL="833438" lvl="1" indent="-457200" fontAlgn="auto">
              <a:buFont typeface="Courier New" panose="02070309020205020404" pitchFamily="49" charset="0"/>
              <a:buChar char="o"/>
              <a:defRPr/>
            </a:pPr>
            <a:r>
              <a:rPr lang="en-US" alt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Provide cheap electric and hydro electric to Appalachian region – in exchange of </a:t>
            </a:r>
            <a:r>
              <a:rPr lang="en-US" alt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coal</a:t>
            </a:r>
          </a:p>
          <a:p>
            <a:pPr marL="457200" indent="-457200" fontAlgn="auto">
              <a:buFont typeface="+mj-lt"/>
              <a:buAutoNum type="arabicPeriod" startAt="3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Agricultural Adjustment Act (AAA)</a:t>
            </a:r>
          </a:p>
          <a:p>
            <a:pPr marL="547688" lvl="1" indent="-270000" fontAlgn="auto">
              <a:buFont typeface="Wingdings" panose="05000000000000000000" pitchFamily="2" charset="2"/>
              <a:buChar char=""/>
              <a:defRPr/>
            </a:pPr>
            <a:r>
              <a:rPr lang="en-US" alt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Agricultural, raise farm prices/ </a:t>
            </a:r>
            <a:r>
              <a:rPr lang="en-US" alt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paid farmers NOT to grow crops, or kill livestock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FDR Criticized 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144000" cy="5887550"/>
          </a:xfrm>
        </p:spPr>
        <p:txBody>
          <a:bodyPr>
            <a:normAutofit/>
          </a:bodyPr>
          <a:lstStyle/>
          <a:p>
            <a:pPr marL="379800" indent="-342900" fontAlgn="auto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ome see these agencies as unconstitutional</a:t>
            </a:r>
          </a:p>
          <a:p>
            <a:pPr marL="379800" indent="-342900" fontAlgn="auto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Deficit Spending and Keynesian</a:t>
            </a: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even when the government doesn’t have the money to spend, they must in order to stimulate the economy</a:t>
            </a:r>
          </a:p>
          <a:p>
            <a:pPr marL="379800" indent="-342900" fontAlgn="auto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“Black Cabinet”</a:t>
            </a:r>
            <a:r>
              <a:rPr lang="en-US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– Eleanor and FDR promote more African Americans than any other president up to date</a:t>
            </a:r>
          </a:p>
          <a:p>
            <a:pPr marL="379800" indent="-342900" fontAlgn="auto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Court Packing!</a:t>
            </a:r>
            <a:r>
              <a:rPr lang="en-US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– separation of powers violated???</a:t>
            </a:r>
          </a:p>
          <a:p>
            <a:pPr marL="792900" lvl="1" indent="-342900" fontAlgn="auto"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In response to NRA and AAA deemed unconstitutional </a:t>
            </a:r>
          </a:p>
          <a:p>
            <a:pPr marL="792900" lvl="1" indent="-342900" fontAlgn="auto"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Eventually, FDR appointed 9 </a:t>
            </a:r>
            <a:r>
              <a:rPr lang="en-US" alt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justices</a:t>
            </a:r>
          </a:p>
          <a:p>
            <a:pPr marL="379800" indent="-342900" fontAlgn="auto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American Liberty League – formed to oppose New Deal </a:t>
            </a:r>
            <a:endParaRPr lang="en-US" alt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20000" lvl="1" indent="-270000" fontAlgn="auto">
              <a:buFont typeface="Wingdings 2" charset="2"/>
              <a:buChar char=""/>
              <a:defRPr/>
            </a:pPr>
            <a:endParaRPr lang="en-US" alt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indent="-306000" fontAlgn="auto">
              <a:buFont typeface="Wingdings" panose="05000000000000000000" pitchFamily="2" charset="2"/>
              <a:buNone/>
              <a:defRPr/>
            </a:pPr>
            <a:endParaRPr lang="en-US" alt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04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Second 100 Days/2</a:t>
            </a:r>
            <a:r>
              <a:rPr lang="en-US" b="1" baseline="30000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nd</a:t>
            </a: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 New Deal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220200" cy="5887550"/>
          </a:xfrm>
        </p:spPr>
        <p:txBody>
          <a:bodyPr>
            <a:normAutofit/>
          </a:bodyPr>
          <a:lstStyle/>
          <a:p>
            <a:pPr marL="457200" indent="-457200" fontAlgn="auto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1934, 1 year later- focused on ‘average’ American and welfare state</a:t>
            </a:r>
            <a:r>
              <a:rPr lang="en-US" alt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alt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90588" lvl="1" indent="-514350" fontAlgn="auto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Works Progress Administration</a:t>
            </a:r>
            <a:r>
              <a:rPr lang="en-US" alt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– increased projects/jobs </a:t>
            </a:r>
          </a:p>
          <a:p>
            <a:pPr marL="890588" lvl="1" indent="-514350" fontAlgn="auto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Farm Security Administration</a:t>
            </a:r>
          </a:p>
          <a:p>
            <a:pPr marL="890588" lvl="1" indent="-514350" fontAlgn="auto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National Housing Act – low cost housing – government buys faulty mortgage notes</a:t>
            </a:r>
          </a:p>
          <a:p>
            <a:pPr marL="890588" lvl="1" indent="-514350" fontAlgn="auto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Wagner Act</a:t>
            </a:r>
            <a:r>
              <a:rPr lang="en-US" alt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passed</a:t>
            </a:r>
          </a:p>
          <a:p>
            <a:pPr marL="1196975" lvl="2" indent="-514350" fontAlgn="auto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Legalizes unions and maintains fair practice</a:t>
            </a:r>
          </a:p>
          <a:p>
            <a:pPr marL="1196975" lvl="2" indent="-514350" fontAlgn="auto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Child labor illegal, and minimum wage set</a:t>
            </a:r>
          </a:p>
          <a:p>
            <a:pPr marL="890588" lvl="1" indent="-514350" fontAlgn="auto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Social </a:t>
            </a:r>
            <a:r>
              <a:rPr lang="en-US" alt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Security – gets elderly out of work </a:t>
            </a:r>
            <a:r>
              <a:rPr lang="en-US" alt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force</a:t>
            </a:r>
            <a:endParaRPr lang="en-US" altLang="en-US" sz="22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96975" lvl="2" indent="-514350" fontAlgn="auto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Retirement funds at 65 years</a:t>
            </a:r>
          </a:p>
          <a:p>
            <a:pPr marL="1196975" lvl="2" indent="-514350" fontAlgn="auto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Unemployment insurance</a:t>
            </a:r>
          </a:p>
          <a:p>
            <a:pPr marL="1196975" lvl="2" indent="-514350" fontAlgn="auto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Physically handicapped</a:t>
            </a:r>
          </a:p>
        </p:txBody>
      </p:sp>
    </p:spTree>
    <p:extLst>
      <p:ext uri="{BB962C8B-B14F-4D97-AF65-F5344CB8AC3E}">
        <p14:creationId xmlns:p14="http://schemas.microsoft.com/office/powerpoint/2010/main" val="35357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77"/>
            <a:ext cx="9143999" cy="9699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Causes of the Great Depression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4341"/>
            <a:ext cx="9143999" cy="587366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Non diverse economy</a:t>
            </a:r>
          </a:p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Demand not keeping up with supply</a:t>
            </a:r>
          </a:p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Limited bank resources</a:t>
            </a:r>
          </a:p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OVERPRODUCTION in business and farming</a:t>
            </a:r>
          </a:p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Uneven distribution of wealth</a:t>
            </a:r>
          </a:p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European economy tied to </a:t>
            </a:r>
            <a:r>
              <a:rPr lang="en-US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ours – GLOBAL</a:t>
            </a:r>
            <a:endParaRPr lang="en-US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Credit </a:t>
            </a:r>
            <a:r>
              <a:rPr lang="en-US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structure – loans, </a:t>
            </a:r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buying on credit</a:t>
            </a:r>
          </a:p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Loss of foreign economies and banks – loaning out for reparations from WWI/ tied into European economy </a:t>
            </a:r>
          </a:p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High tariffs in </a:t>
            </a:r>
            <a:r>
              <a:rPr lang="en-US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U.S. </a:t>
            </a:r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– foreign goods limited, creates weak structure in competition</a:t>
            </a:r>
          </a:p>
          <a:p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Stock values double – people buy on </a:t>
            </a:r>
            <a:r>
              <a:rPr lang="en-US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margin</a:t>
            </a:r>
          </a:p>
          <a:p>
            <a:pPr lvl="1"/>
            <a:r>
              <a:rPr lang="en-US" b="1" u="sng" dirty="0">
                <a:solidFill>
                  <a:srgbClr val="99CCFF"/>
                </a:solidFill>
                <a:latin typeface="Century Gothic" panose="020B0502020202020204" pitchFamily="34" charset="0"/>
              </a:rPr>
              <a:t>BUYING ON MARGIN???</a:t>
            </a:r>
          </a:p>
          <a:p>
            <a:pPr lvl="1"/>
            <a:r>
              <a:rPr lang="en-US" b="1" u="sng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9,000 </a:t>
            </a:r>
            <a:r>
              <a:rPr lang="en-US" b="1" u="sng" dirty="0">
                <a:solidFill>
                  <a:srgbClr val="99CCFF"/>
                </a:solidFill>
                <a:latin typeface="Century Gothic" panose="020B0502020202020204" pitchFamily="34" charset="0"/>
              </a:rPr>
              <a:t>Banks shut down – less money supply</a:t>
            </a:r>
          </a:p>
          <a:p>
            <a:pPr lvl="1"/>
            <a:endParaRPr lang="en-US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80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04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</a:rPr>
              <a:t>FDR &amp; The New Deal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220200" cy="5887550"/>
          </a:xfrm>
        </p:spPr>
        <p:txBody>
          <a:bodyPr>
            <a:normAutofit fontScale="92500"/>
          </a:bodyPr>
          <a:lstStyle/>
          <a:p>
            <a:pPr marL="457200" indent="-457200" fontAlgn="auto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FDR wins second election, but New Deal sees criticism by rich, Republicans, and big business</a:t>
            </a:r>
          </a:p>
          <a:p>
            <a:pPr marL="457200" indent="-457200" fontAlgn="auto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New Deal did little for women, blacks, minorities</a:t>
            </a:r>
          </a:p>
          <a:p>
            <a:pPr lvl="1" indent="-342900" fontAlgn="auto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altLang="en-US" sz="2200" b="1" u="sng" dirty="0">
                <a:solidFill>
                  <a:srgbClr val="99CCFF"/>
                </a:solidFill>
                <a:latin typeface="Century Gothic" panose="020B0502020202020204" pitchFamily="34" charset="0"/>
              </a:rPr>
              <a:t>FDR afraid of alienating Democrat voters, did not cover domestic jobs</a:t>
            </a:r>
          </a:p>
          <a:p>
            <a:pPr marL="457200" indent="-457200" fontAlgn="auto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Some saw </a:t>
            </a:r>
            <a:r>
              <a:rPr lang="en-US" altLang="en-US" sz="2400" b="1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New Deal </a:t>
            </a: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as form of socialism  </a:t>
            </a:r>
            <a:r>
              <a:rPr lang="en-US" altLang="en-US" sz="2400" b="1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    laissez </a:t>
            </a: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faire dying and </a:t>
            </a:r>
            <a:r>
              <a:rPr lang="en-US" altLang="en-US" sz="2400" b="1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government </a:t>
            </a: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control too strong – wealthy taxed more</a:t>
            </a:r>
          </a:p>
          <a:p>
            <a:pPr marL="457200" indent="-457200" fontAlgn="auto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Demagogues – staunch oppositionists of </a:t>
            </a:r>
            <a:r>
              <a:rPr lang="en-US" altLang="en-US" sz="2400" b="1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New Deal</a:t>
            </a:r>
            <a:endParaRPr lang="en-US" altLang="en-US" sz="2400" b="1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833438" lvl="1" indent="-457200" fontAlgn="auto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altLang="en-US" sz="2200" b="1" dirty="0">
                <a:solidFill>
                  <a:srgbClr val="99CCFF"/>
                </a:solidFill>
                <a:latin typeface="Century Gothic" panose="020B0502020202020204" pitchFamily="34" charset="0"/>
              </a:rPr>
              <a:t>Use exaggeration and fabrication of truth and fact</a:t>
            </a:r>
          </a:p>
          <a:p>
            <a:pPr marL="833438" lvl="1" indent="-457200" fontAlgn="auto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altLang="en-US" sz="2200" b="1" u="sng" dirty="0">
                <a:solidFill>
                  <a:srgbClr val="99CCFF"/>
                </a:solidFill>
                <a:latin typeface="Century Gothic" panose="020B0502020202020204" pitchFamily="34" charset="0"/>
              </a:rPr>
              <a:t>Huey Long – ‘Share the Wealth’ – very socialist with ideas, and assassinated </a:t>
            </a:r>
          </a:p>
          <a:p>
            <a:pPr marL="833438" lvl="1" indent="-457200" fontAlgn="auto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altLang="en-US" sz="2200" b="1" dirty="0">
                <a:solidFill>
                  <a:srgbClr val="99CCFF"/>
                </a:solidFill>
                <a:latin typeface="Century Gothic" panose="020B0502020202020204" pitchFamily="34" charset="0"/>
              </a:rPr>
              <a:t>Father Coughlin – Old Age pension for everyone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096000" y="3505200"/>
            <a:ext cx="457200" cy="1524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04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</a:rPr>
              <a:t>FDR &amp; The New Deal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220200" cy="5887550"/>
          </a:xfrm>
        </p:spPr>
        <p:txBody>
          <a:bodyPr>
            <a:normAutofit/>
          </a:bodyPr>
          <a:lstStyle/>
          <a:p>
            <a:pPr marL="457200" indent="-457200" fontAlgn="auto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Roosevelt recession – 1937 – solution – to spend more on public relief</a:t>
            </a:r>
          </a:p>
          <a:p>
            <a:pPr marL="457200" indent="-457200" fontAlgn="auto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Unemployment still at 15%</a:t>
            </a:r>
          </a:p>
          <a:p>
            <a:pPr marL="457200" indent="-457200" fontAlgn="auto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By 1938 – new Deal had ended – not out of Depression yet, and class divisions still high</a:t>
            </a:r>
          </a:p>
          <a:p>
            <a:pPr marL="457200" indent="-457200" fontAlgn="auto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Criticism</a:t>
            </a:r>
            <a:r>
              <a:rPr lang="en-US" altLang="en-US" sz="2400" b="1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</a:t>
            </a:r>
            <a:r>
              <a:rPr lang="en-US" altLang="en-US" sz="24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reckless spending, attacks on free enterprise, no relief to retirees </a:t>
            </a:r>
            <a:endParaRPr lang="en-US" altLang="en-US" sz="2000" b="1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Culture of Depression</a:t>
            </a:r>
            <a:r>
              <a:rPr lang="en-US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en-US" dirty="0" smtClean="0">
                <a:solidFill>
                  <a:schemeClr val="accent3"/>
                </a:solidFill>
                <a:ea typeface="+mj-ea"/>
              </a:rPr>
              <a:t>	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144000" cy="5887550"/>
          </a:xfrm>
        </p:spPr>
        <p:txBody>
          <a:bodyPr/>
          <a:lstStyle/>
          <a:p>
            <a:pPr indent="-306000" fontAlgn="auto">
              <a:buFont typeface="Wingdings 2" charset="2"/>
              <a:buChar char=""/>
              <a:defRPr/>
            </a:pPr>
            <a:r>
              <a:rPr lang="en-US" altLang="en-US" sz="3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Escapism!</a:t>
            </a:r>
          </a:p>
          <a:p>
            <a:pPr indent="-306000" fontAlgn="auto">
              <a:buFont typeface="Wingdings 2" charset="2"/>
              <a:buChar char=""/>
              <a:defRPr/>
            </a:pPr>
            <a:endParaRPr lang="en-US" altLang="en-US" sz="3200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altLang="en-US" sz="3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Movies :  Gone With the Wind, the Wizard of Oz, Snow White</a:t>
            </a:r>
          </a:p>
          <a:p>
            <a:pPr indent="-306000" fontAlgn="auto">
              <a:buFont typeface="Wingdings 2" charset="2"/>
              <a:buChar char=""/>
              <a:defRPr/>
            </a:pPr>
            <a:endParaRPr lang="en-US" altLang="en-US" sz="3200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altLang="en-US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Radio:  Orson Welles</a:t>
            </a:r>
          </a:p>
          <a:p>
            <a:pPr indent="-306000" fontAlgn="auto">
              <a:buFont typeface="Wingdings 2" charset="2"/>
              <a:buChar char=""/>
              <a:defRPr/>
            </a:pPr>
            <a:endParaRPr lang="en-US" altLang="en-US" sz="3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indent="-306000" fontAlgn="auto">
              <a:buFont typeface="Wingdings 2" charset="2"/>
              <a:buChar char=""/>
              <a:defRPr/>
            </a:pPr>
            <a:r>
              <a:rPr lang="en-US" altLang="en-US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American Gothic style of art</a:t>
            </a:r>
          </a:p>
          <a:p>
            <a:pPr marL="36900" indent="0" fontAlgn="auto">
              <a:buNone/>
              <a:defRPr/>
            </a:pPr>
            <a:endParaRPr lang="en-US" altLang="en-US" dirty="0" smtClean="0"/>
          </a:p>
          <a:p>
            <a:pPr indent="-306000" fontAlgn="auto">
              <a:buFont typeface="Wingdings 2" charset="2"/>
              <a:buChar char="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solidFill>
                <a:srgbClr val="8C438F"/>
              </a:solidFill>
              <a:ea typeface="+mj-ea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686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-26988"/>
            <a:ext cx="4487862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solidFill>
                <a:srgbClr val="8C438F"/>
              </a:solidFill>
              <a:ea typeface="+mj-ea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306000" fontAlgn="auto">
              <a:buFont typeface="Wingdings 2" charset="2"/>
              <a:buChar char=""/>
              <a:defRPr/>
            </a:pPr>
            <a:endParaRPr lang="en-US" altLang="en-US" smtClean="0"/>
          </a:p>
        </p:txBody>
      </p:sp>
      <p:pic>
        <p:nvPicPr>
          <p:cNvPr id="69636" name="Picture 5" descr="02015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533400"/>
            <a:ext cx="4724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7" descr="war_of_worlds_poster-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419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 fontAlgn="auto">
              <a:buFont typeface="Wingdings 2" charset="2"/>
              <a:buChar char=""/>
              <a:defRPr/>
            </a:pPr>
            <a:endParaRPr lang="en-US" altLang="en-US" smtClean="0"/>
          </a:p>
        </p:txBody>
      </p:sp>
      <p:pic>
        <p:nvPicPr>
          <p:cNvPr id="71684" name="Picture 2" descr="http://www.virtuartgallery.com/images/disney_w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442"/>
            <a:ext cx="91440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</a:rPr>
              <a:t>New Deal Successes &amp; Lasting Effects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15042"/>
            <a:ext cx="9144000" cy="5842958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Reformed capitalism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800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Modern liberalism was born out of </a:t>
            </a: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progressivism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800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Actually enhanced private enterprise by increasing positive </a:t>
            </a: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regulation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800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Conservative voices were silenced but not wiped out completely, regarding </a:t>
            </a: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“Gilded </a:t>
            </a:r>
            <a:r>
              <a:rPr lang="en-US" sz="3800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age” policies of doing </a:t>
            </a: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business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800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Did </a:t>
            </a:r>
            <a:r>
              <a:rPr lang="en-US" sz="3800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not completely alter class </a:t>
            </a: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divisions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800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Buildings, bridges and </a:t>
            </a: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parks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800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SEC, FDIC, Social Security, TVA still </a:t>
            </a: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standing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800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*** People begin to look to the government for support, and to aid needy, as well as maintain healthy economy*** - WELFARE STATE </a:t>
            </a:r>
            <a:r>
              <a:rPr lang="en-US" sz="38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CAPITALISM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800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Average American regained confidence in </a:t>
            </a: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country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800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Sense </a:t>
            </a:r>
            <a:r>
              <a:rPr lang="en-US" sz="3800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of community among </a:t>
            </a:r>
            <a:r>
              <a:rPr lang="en-US" sz="38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Americans</a:t>
            </a: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3800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**Depression does not OFFICIALLY end until </a:t>
            </a:r>
            <a:r>
              <a:rPr lang="en-US" sz="38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WWII**</a:t>
            </a:r>
            <a:endParaRPr lang="en-US" sz="38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u="sng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Warning Signs and Causes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144000" cy="588755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Prosperity of 1920s – US stocks top out and unemployment way down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Welfare capitalism, certain industries in trouble</a:t>
            </a:r>
            <a:r>
              <a:rPr lang="en-US" sz="25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274320" lvl="1" indent="0" fontAlgn="auto">
              <a:lnSpc>
                <a:spcPct val="80000"/>
              </a:lnSpc>
              <a:spcAft>
                <a:spcPts val="0"/>
              </a:spcAft>
              <a:buFont typeface="Wingdings 2" charset="2"/>
              <a:buNone/>
              <a:defRPr/>
            </a:pPr>
            <a:endParaRPr lang="en-US" sz="2500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Warning signs *** and Causes: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500" u="sng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One sided wealthy – very few controlled money and industry in US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500" u="sng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Debt/credit skyrockets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500" u="sng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Middle/poor class buy stocks on credit (margin), which leads to ridiculous amount of interest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500" u="sng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Farmers go broke </a:t>
            </a:r>
            <a:r>
              <a:rPr lang="en-US" sz="25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– hard decades IN BOTH the 1920s &amp; 1930s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500" i="1" u="sng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Factories overproduce</a:t>
            </a:r>
            <a:r>
              <a:rPr lang="en-US" sz="2500" u="sng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 – not enough buyers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500" u="sng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Rural Banks close due to no money supply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2500" u="sng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Bull Market</a:t>
            </a:r>
            <a:r>
              <a:rPr lang="en-US" sz="25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 – </a:t>
            </a:r>
            <a:r>
              <a:rPr lang="en-US" sz="2500" dirty="0">
                <a:solidFill>
                  <a:srgbClr val="99CCFF"/>
                </a:solidFill>
                <a:latin typeface="Century Gothic" panose="020B0502020202020204" pitchFamily="34" charset="0"/>
              </a:rPr>
              <a:t>has to pop eventually</a:t>
            </a:r>
          </a:p>
          <a:p>
            <a:pPr marL="548640" lvl="1" indent="-274320" fontAlgn="auto">
              <a:lnSpc>
                <a:spcPct val="8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en-US" sz="25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15"/>
            <a:ext cx="9144000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Crash Events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6266"/>
            <a:ext cx="9144000" cy="5871734"/>
          </a:xfrm>
        </p:spPr>
        <p:txBody>
          <a:bodyPr>
            <a:normAutofit/>
          </a:bodyPr>
          <a:lstStyle/>
          <a:p>
            <a:pPr marL="273050" indent="-273050" fontAlgn="auto">
              <a:buFont typeface="Wingdings 2" panose="05020102010507070707" pitchFamily="18" charset="2"/>
              <a:buChar char=""/>
              <a:defRPr/>
            </a:pPr>
            <a:r>
              <a:rPr lang="en-US" altLang="en-US" sz="28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Oct 24, 1929 – Black Thursday – stock values begin to fall, b/c investors begin to sell stock </a:t>
            </a:r>
          </a:p>
          <a:p>
            <a:pPr marL="273050" indent="-273050" fontAlgn="auto">
              <a:buFont typeface="Wingdings 2" panose="05020102010507070707" pitchFamily="18" charset="2"/>
              <a:buChar char=""/>
              <a:defRPr/>
            </a:pPr>
            <a:r>
              <a:rPr lang="en-US" altLang="en-US" sz="28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Oct 29, 1929 – Black Tuesday</a:t>
            </a:r>
            <a:r>
              <a:rPr lang="en-US" alt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– millions of shares sold to avoid further losses – </a:t>
            </a:r>
            <a:r>
              <a:rPr lang="en-US" altLang="en-US" sz="28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Great Crash!</a:t>
            </a:r>
          </a:p>
          <a:p>
            <a:pPr marL="273050" indent="-273050" fontAlgn="auto">
              <a:buFont typeface="Wingdings 2" panose="05020102010507070707" pitchFamily="18" charset="2"/>
              <a:buChar char=""/>
              <a:defRPr/>
            </a:pPr>
            <a:r>
              <a:rPr lang="en-US" altLang="en-US" sz="28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Government protections are virtually non-existent – laissez faire</a:t>
            </a:r>
          </a:p>
          <a:p>
            <a:pPr marL="273050" indent="-273050" fontAlgn="auto">
              <a:buFont typeface="Wingdings 2" panose="05020102010507070707" pitchFamily="18" charset="2"/>
              <a:buChar char=""/>
              <a:defRPr/>
            </a:pPr>
            <a:r>
              <a:rPr lang="en-US" altLang="en-US" sz="28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Stock Market Crash – </a:t>
            </a:r>
            <a:r>
              <a:rPr lang="en-US" altLang="en-US" sz="2800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CATALYST</a:t>
            </a:r>
            <a:r>
              <a:rPr lang="en-US" altLang="en-US" sz="28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of the Great Depression, 1929-1945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Effects of Crash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143999" cy="5887550"/>
          </a:xfrm>
        </p:spPr>
        <p:txBody>
          <a:bodyPr>
            <a:normAutofit lnSpcReduction="10000"/>
          </a:bodyPr>
          <a:lstStyle/>
          <a:p>
            <a:pPr marL="273050" indent="-273050" fontAlgn="auto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Factories close – no unemployment service</a:t>
            </a:r>
          </a:p>
          <a:p>
            <a:pPr marL="273050" indent="-273050" fontAlgn="auto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Part time work only if out of work</a:t>
            </a:r>
          </a:p>
          <a:p>
            <a:pPr marL="273050" indent="-273050" fontAlgn="auto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400" b="1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25% UNEMPLOYMENT</a:t>
            </a:r>
          </a:p>
          <a:p>
            <a:pPr marL="273050" indent="-273050" fontAlgn="auto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Federal Reserve lower loan rates – only hurts more</a:t>
            </a:r>
          </a:p>
          <a:p>
            <a:pPr marL="273050" indent="-273050" fontAlgn="auto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Small businesses close</a:t>
            </a:r>
          </a:p>
          <a:p>
            <a:pPr marL="273050" indent="-273050" fontAlgn="auto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Farming prices drop 60%!</a:t>
            </a:r>
          </a:p>
          <a:p>
            <a:pPr marL="273050" indent="-273050" fontAlgn="auto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Consumer spending non-existent </a:t>
            </a:r>
          </a:p>
          <a:p>
            <a:pPr marL="273050" indent="-273050" fontAlgn="auto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Banks shut down – call in loans, people withdraw $ from banks in fear, mattresses, banks go under</a:t>
            </a:r>
          </a:p>
          <a:p>
            <a:pPr marL="547688" lvl="1" indent="-270000" fontAlgn="auto">
              <a:lnSpc>
                <a:spcPct val="80000"/>
              </a:lnSpc>
              <a:buFont typeface="Wingdings" panose="05000000000000000000" pitchFamily="2" charset="2"/>
              <a:buChar char="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Banks Had invested deposits in stock markets</a:t>
            </a:r>
          </a:p>
          <a:p>
            <a:pPr marL="547688" lvl="1" indent="-270000" fontAlgn="auto">
              <a:lnSpc>
                <a:spcPct val="80000"/>
              </a:lnSpc>
              <a:buFont typeface="Wingdings" panose="05000000000000000000" pitchFamily="2" charset="2"/>
              <a:buChar char="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Bank Closing = NO MONEY FOR YOU </a:t>
            </a:r>
          </a:p>
          <a:p>
            <a:pPr marL="273050" indent="-273050" fontAlgn="auto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Global trading</a:t>
            </a:r>
            <a:r>
              <a:rPr lang="en-US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– most other industrial nations start Depression </a:t>
            </a:r>
          </a:p>
          <a:p>
            <a:pPr marL="273050" indent="-273050" fontAlgn="auto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Health, well-being, crime, morale, divorce rates, birth rate   </a:t>
            </a:r>
          </a:p>
          <a:p>
            <a:pPr marL="0" indent="0" fontAlgn="auto">
              <a:lnSpc>
                <a:spcPct val="80000"/>
              </a:lnSpc>
              <a:buNone/>
              <a:defRPr/>
            </a:pPr>
            <a:r>
              <a:rPr lang="en-US" altLang="en-US" sz="24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*ALL ASPECTS OF LIFE ARE EFFECTED*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04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Republican Presidents of 1920s</a:t>
            </a: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:</a:t>
            </a:r>
            <a:r>
              <a:rPr lang="en-US" dirty="0" smtClean="0">
                <a:solidFill>
                  <a:srgbClr val="8C438F"/>
                </a:solidFill>
                <a:ea typeface="+mj-ea"/>
              </a:rPr>
              <a:t>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144000" cy="5887550"/>
          </a:xfrm>
        </p:spPr>
        <p:txBody>
          <a:bodyPr>
            <a:noAutofit/>
          </a:bodyPr>
          <a:lstStyle/>
          <a:p>
            <a:pPr marL="379800" indent="-342900" fontAlgn="auto">
              <a:buFont typeface="Courier New" panose="02070309020205020404" pitchFamily="49" charset="0"/>
              <a:buChar char="o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Harding:  Wanted NORMAL LIFE after War/laissez faire</a:t>
            </a:r>
          </a:p>
          <a:p>
            <a:pPr marL="379800" indent="-342900" fontAlgn="auto">
              <a:buFont typeface="Courier New" panose="02070309020205020404" pitchFamily="49" charset="0"/>
              <a:buChar char="o"/>
              <a:defRPr/>
            </a:pPr>
            <a:endParaRPr lang="en-US" altLang="en-US" sz="2400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79800" indent="-342900" fontAlgn="auto">
              <a:buFont typeface="Courier New" panose="02070309020205020404" pitchFamily="49" charset="0"/>
              <a:buChar char="o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Coolidge:  Laissez faire of business and stocks</a:t>
            </a:r>
          </a:p>
          <a:p>
            <a:pPr marL="379800" indent="-342900" fontAlgn="auto">
              <a:buFont typeface="Courier New" panose="02070309020205020404" pitchFamily="49" charset="0"/>
              <a:buChar char="o"/>
              <a:defRPr/>
            </a:pPr>
            <a:endParaRPr lang="en-US" altLang="en-US" sz="2400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79800" indent="-342900" fontAlgn="auto">
              <a:buFont typeface="Courier New" panose="02070309020205020404" pitchFamily="49" charset="0"/>
              <a:buChar char="o"/>
              <a:defRPr/>
            </a:pPr>
            <a:r>
              <a:rPr lang="en-US" alt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Hoover:  Minimal regulation and no real help to needy and jobless during Depression years</a:t>
            </a:r>
          </a:p>
          <a:p>
            <a:pPr marL="379800" indent="-342900" fontAlgn="auto">
              <a:buFont typeface="Courier New" panose="02070309020205020404" pitchFamily="49" charset="0"/>
              <a:buChar char="o"/>
              <a:defRPr/>
            </a:pPr>
            <a:endParaRPr lang="en-US" altLang="en-US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79800" indent="-342900" fontAlgn="auto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People will want dramatic change VERY SOON!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04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Government Response 1929-1932</a:t>
            </a:r>
            <a:endParaRPr lang="en-US" dirty="0" smtClean="0">
              <a:solidFill>
                <a:srgbClr val="8C438F"/>
              </a:solidFill>
              <a:ea typeface="+mj-ea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144000" cy="5887550"/>
          </a:xfrm>
        </p:spPr>
        <p:txBody>
          <a:bodyPr>
            <a:noAutofit/>
          </a:bodyPr>
          <a:lstStyle/>
          <a:p>
            <a:pPr marL="576072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Hoover says “Depression is Global, not Domestic” Said:</a:t>
            </a:r>
          </a:p>
          <a:p>
            <a:pPr marL="800100" lvl="1" indent="-342900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States and local </a:t>
            </a:r>
            <a:r>
              <a:rPr lang="en-US" sz="240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goverment</a:t>
            </a:r>
            <a:r>
              <a:rPr 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should be in charge of relief</a:t>
            </a:r>
          </a:p>
          <a:p>
            <a:pPr marL="800100" lvl="1" indent="-342900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Public Works projects, funded by banks (that are not out of business)</a:t>
            </a:r>
          </a:p>
          <a:p>
            <a:pPr marL="800100" lvl="1" indent="-342900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Raise tariffs (Promote American made) – Hawley Smoot tariff</a:t>
            </a:r>
          </a:p>
          <a:p>
            <a:pPr marL="800100" lvl="1" indent="-342900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Lower mortgage rates (Home Owners Loan Corp)</a:t>
            </a:r>
          </a:p>
          <a:p>
            <a:pPr marL="800100" lvl="1" indent="-342900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Reconstruction Finance Corps – send money to banks in danger of failing, but not enough, and not quick enough</a:t>
            </a:r>
          </a:p>
          <a:p>
            <a:pPr marL="800100" lvl="1" indent="-342900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Bonus Army fiasco – send army to break up demonstration of WWI vets who want pensions early</a:t>
            </a:r>
          </a:p>
          <a:p>
            <a:pPr marL="800100" lvl="1" indent="-342900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“pull yourself up by your boot straps” – not the government’s job to ‘cure’ poverty, homelessness and joblessness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Society Changes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143999" cy="5887550"/>
          </a:xfrm>
        </p:spPr>
        <p:txBody>
          <a:bodyPr/>
          <a:lstStyle/>
          <a:p>
            <a:pPr marL="539433" lvl="2" indent="0" fontAlgn="auto">
              <a:lnSpc>
                <a:spcPct val="90000"/>
              </a:lnSpc>
              <a:spcAft>
                <a:spcPts val="0"/>
              </a:spcAft>
              <a:buFont typeface="Wingdings 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Dust </a:t>
            </a: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Bowl, migration to CA – “</a:t>
            </a:r>
            <a:r>
              <a:rPr lang="en-US" sz="2200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Oakies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”</a:t>
            </a:r>
          </a:p>
          <a:p>
            <a:pPr marL="592137" lvl="2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8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Lack </a:t>
            </a:r>
            <a:r>
              <a:rPr lang="en-US" sz="18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of crop rotation PLUS drought = </a:t>
            </a:r>
            <a:r>
              <a:rPr lang="en-US" sz="18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disaster</a:t>
            </a:r>
          </a:p>
          <a:p>
            <a:pPr marL="592137" lvl="2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retaliation of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government, farmers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destroy crops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food 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supply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shortage</a:t>
            </a:r>
          </a:p>
          <a:p>
            <a:pPr marL="539433" lvl="2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5816"/>
              </a:buClr>
              <a:buFont typeface="Wingdings 2"/>
              <a:buChar char=""/>
              <a:defRPr/>
            </a:pPr>
            <a:r>
              <a:rPr lang="en-US" sz="22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</a:rPr>
              <a:t>Crime</a:t>
            </a:r>
            <a:r>
              <a:rPr lang="en-US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</a:rPr>
              <a:t> – Bonnie and Clyde – </a:t>
            </a:r>
            <a:r>
              <a:rPr lang="en-US" sz="22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</a:rPr>
              <a:t>heroes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Theft, boot legging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People ride trains illegally – “Rail boys”</a:t>
            </a:r>
          </a:p>
          <a:p>
            <a:pPr marL="274320" lvl="1" indent="0" fontAlgn="auto">
              <a:lnSpc>
                <a:spcPct val="90000"/>
              </a:lnSpc>
              <a:spcAft>
                <a:spcPts val="0"/>
              </a:spcAft>
              <a:buFont typeface="Wingdings 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Families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Divorce drops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Drop out rate of school up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Crime and suicide both up</a:t>
            </a:r>
          </a:p>
          <a:p>
            <a:pPr marL="274320" lvl="1" indent="0" fontAlgn="auto">
              <a:lnSpc>
                <a:spcPct val="90000"/>
              </a:lnSpc>
              <a:spcAft>
                <a:spcPts val="0"/>
              </a:spcAft>
              <a:buFont typeface="Wingdings 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Races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Blacks fired to give jobs to whites, both in North and South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324600" y="17885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70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+mj-ea"/>
              </a:rPr>
              <a:t>Life in the Depression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970450"/>
            <a:ext cx="9143999" cy="5887550"/>
          </a:xfrm>
        </p:spPr>
        <p:txBody>
          <a:bodyPr>
            <a:normAutofit/>
          </a:bodyPr>
          <a:lstStyle/>
          <a:p>
            <a:pPr marL="539433" lvl="2" indent="0" fontAlgn="auto">
              <a:lnSpc>
                <a:spcPct val="90000"/>
              </a:lnSpc>
              <a:spcAft>
                <a:spcPts val="0"/>
              </a:spcAft>
              <a:buFont typeface="Wingdings 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Little public relief, private charities 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only       breadlines</a:t>
            </a: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, Red Cross, riding rails for travel/boys</a:t>
            </a: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Individualism remains high – people blame themselves for hardships, not 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government</a:t>
            </a:r>
            <a:endParaRPr lang="en-US" sz="22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Dust Bowl – Okie </a:t>
            </a:r>
            <a:r>
              <a:rPr lang="en-US" sz="22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culture</a:t>
            </a:r>
          </a:p>
          <a:p>
            <a:pPr marL="580707" lvl="2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000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Hoovervilles, flags</a:t>
            </a:r>
          </a:p>
          <a:p>
            <a:pPr marL="274320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Media – seen as means for escape, radio, movies</a:t>
            </a:r>
          </a:p>
          <a:p>
            <a:pPr marL="580707" lvl="2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Novels – Grapes of Wrath, Waiting for Lefty, Tobacco </a:t>
            </a:r>
            <a:r>
              <a:rPr lang="en-US" sz="20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Road</a:t>
            </a:r>
            <a:endParaRPr lang="en-US" sz="18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74320" lvl="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5816"/>
              </a:buClr>
              <a:buFont typeface="Wingdings 2"/>
              <a:buChar char=""/>
              <a:defRPr/>
            </a:pPr>
            <a:r>
              <a:rPr lang="en-US" sz="22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</a:rPr>
              <a:t>Women – wives and mothers try to go into job </a:t>
            </a:r>
            <a:r>
              <a:rPr lang="en-US" sz="2200" u="sng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</a:rPr>
              <a:t>market    feminism </a:t>
            </a:r>
            <a:r>
              <a:rPr lang="en-US" sz="22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</a:rPr>
              <a:t>at all time low</a:t>
            </a:r>
          </a:p>
          <a:p>
            <a:pPr marL="650558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5816"/>
              </a:buClr>
              <a:buFont typeface="Wingdings 2"/>
              <a:buChar char=""/>
              <a:defRPr/>
            </a:pPr>
            <a:r>
              <a:rPr lang="en-US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</a:rPr>
              <a:t>Domestic system – clothes, food</a:t>
            </a:r>
          </a:p>
          <a:p>
            <a:pPr marL="650558" lvl="1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5816"/>
              </a:buClr>
              <a:buFont typeface="Wingdings 2"/>
              <a:buChar char=""/>
              <a:defRPr/>
            </a:pPr>
            <a:r>
              <a:rPr lang="en-US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</a:rPr>
              <a:t>Divorce down, births down, suicide and drinking up</a:t>
            </a:r>
          </a:p>
          <a:p>
            <a:pPr marL="274320" lvl="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5816"/>
              </a:buClr>
              <a:buFont typeface="Wingdings 2"/>
              <a:buChar char=""/>
              <a:defRPr/>
            </a:pPr>
            <a:r>
              <a:rPr lang="en-US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</a:rPr>
              <a:t>No welfare, just destitution</a:t>
            </a:r>
          </a:p>
          <a:p>
            <a:pPr marL="274320" lvl="0" indent="-2743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55816"/>
              </a:buClr>
              <a:buFont typeface="Wingdings 2"/>
              <a:buChar char=""/>
              <a:defRPr/>
            </a:pPr>
            <a:r>
              <a:rPr lang="en-US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entury Gothic" panose="020B0502020202020204" pitchFamily="34" charset="0"/>
              </a:rPr>
              <a:t>“Mattress” mentality for savings, spending, and economy – Banks  to blame</a:t>
            </a:r>
          </a:p>
          <a:p>
            <a:pPr marL="274320" lvl="1" indent="0" fontAlgn="auto">
              <a:lnSpc>
                <a:spcPct val="90000"/>
              </a:lnSpc>
              <a:spcAft>
                <a:spcPts val="0"/>
              </a:spcAft>
              <a:buFont typeface="Wingdings 2" charset="2"/>
              <a:buNone/>
              <a:defRPr/>
            </a:pP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638800" y="12192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96200" y="3945855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D55816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5643</TotalTime>
  <Words>1766</Words>
  <Application>Microsoft Office PowerPoint</Application>
  <PresentationFormat>On-screen Show (4:3)</PresentationFormat>
  <Paragraphs>225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Slate</vt:lpstr>
      <vt:lpstr>THE 1930S</vt:lpstr>
      <vt:lpstr>Causes of the Great Depression</vt:lpstr>
      <vt:lpstr>Warning Signs and Causes</vt:lpstr>
      <vt:lpstr>Crash Events</vt:lpstr>
      <vt:lpstr>Effects of Crash</vt:lpstr>
      <vt:lpstr>Republican Presidents of 1920s: </vt:lpstr>
      <vt:lpstr>Government Response 1929-1932</vt:lpstr>
      <vt:lpstr>Society Changes</vt:lpstr>
      <vt:lpstr>Life in the Depression</vt:lpstr>
      <vt:lpstr>Hoover’s Response</vt:lpstr>
      <vt:lpstr>PowerPoint Presentation</vt:lpstr>
      <vt:lpstr>Election of 1932</vt:lpstr>
      <vt:lpstr>Covering up the Polio </vt:lpstr>
      <vt:lpstr>Franklin Delano Roosevelt</vt:lpstr>
      <vt:lpstr>Eleanor – A New Kind of Frist Lady       First To Make Speeches WITHOUT Her Husband</vt:lpstr>
      <vt:lpstr>New Deal – RELIEF, RECOVERY, REFORM</vt:lpstr>
      <vt:lpstr>New Deal – RELIEF, RECOVERY, REFORM</vt:lpstr>
      <vt:lpstr>FDR Criticized  </vt:lpstr>
      <vt:lpstr>Second 100 Days/2nd New Deal</vt:lpstr>
      <vt:lpstr>FDR &amp; The New Deal</vt:lpstr>
      <vt:lpstr>FDR &amp; The New Deal</vt:lpstr>
      <vt:lpstr>Culture of Depression  </vt:lpstr>
      <vt:lpstr>PowerPoint Presentation</vt:lpstr>
      <vt:lpstr>PowerPoint Presentation</vt:lpstr>
      <vt:lpstr>PowerPoint Presentation</vt:lpstr>
      <vt:lpstr>New Deal Successes &amp; Lasting Effects</vt:lpstr>
    </vt:vector>
  </TitlesOfParts>
  <Company>Lynette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12 – Crash and Depression</dc:title>
  <dc:creator>Lynette</dc:creator>
  <cp:lastModifiedBy>Jenni</cp:lastModifiedBy>
  <cp:revision>183</cp:revision>
  <dcterms:created xsi:type="dcterms:W3CDTF">2004-07-18T20:15:42Z</dcterms:created>
  <dcterms:modified xsi:type="dcterms:W3CDTF">2016-12-26T23:25:54Z</dcterms:modified>
</cp:coreProperties>
</file>